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8" r:id="rId32"/>
    <p:sldId id="287" r:id="rId33"/>
    <p:sldId id="289" r:id="rId34"/>
    <p:sldId id="285" r:id="rId35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37"/>
      <p:bold r:id="rId38"/>
    </p:embeddedFont>
    <p:embeddedFont>
      <p:font typeface="Source Sans Pro" panose="020B0503030403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1hfYkGViudXyMQMkgSzkldEtL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5be598f1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35be598f1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caddd173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35caddd173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caddd173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35caddd173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5cab378484_4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g35cab378484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5cab378484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35cab378484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5cab378484_4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35cab378484_4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caddd173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35caddd173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>
          <a:extLst>
            <a:ext uri="{FF2B5EF4-FFF2-40B4-BE49-F238E27FC236}">
              <a16:creationId xmlns:a16="http://schemas.microsoft.com/office/drawing/2014/main" id="{B065322B-50A0-FD4A-ACC1-676743BF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7:notes">
            <a:extLst>
              <a:ext uri="{FF2B5EF4-FFF2-40B4-BE49-F238E27FC236}">
                <a16:creationId xmlns:a16="http://schemas.microsoft.com/office/drawing/2014/main" id="{4E220A63-2856-C2DA-8ACA-BF80BA2A52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7:notes">
            <a:extLst>
              <a:ext uri="{FF2B5EF4-FFF2-40B4-BE49-F238E27FC236}">
                <a16:creationId xmlns:a16="http://schemas.microsoft.com/office/drawing/2014/main" id="{D98A355E-4192-F880-593F-394BB3AA00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8720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>
          <a:extLst>
            <a:ext uri="{FF2B5EF4-FFF2-40B4-BE49-F238E27FC236}">
              <a16:creationId xmlns:a16="http://schemas.microsoft.com/office/drawing/2014/main" id="{A6A4C28D-FA63-718F-9412-1A69882C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7:notes">
            <a:extLst>
              <a:ext uri="{FF2B5EF4-FFF2-40B4-BE49-F238E27FC236}">
                <a16:creationId xmlns:a16="http://schemas.microsoft.com/office/drawing/2014/main" id="{7C5BA7CC-AB68-EC61-9DC2-6B1BA31E8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7:notes">
            <a:extLst>
              <a:ext uri="{FF2B5EF4-FFF2-40B4-BE49-F238E27FC236}">
                <a16:creationId xmlns:a16="http://schemas.microsoft.com/office/drawing/2014/main" id="{2E7D873A-E789-29FA-13FA-0029F26F27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0203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>
          <a:extLst>
            <a:ext uri="{FF2B5EF4-FFF2-40B4-BE49-F238E27FC236}">
              <a16:creationId xmlns:a16="http://schemas.microsoft.com/office/drawing/2014/main" id="{6032AE2A-8CC9-8FC5-ADB3-7B958B64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7:notes">
            <a:extLst>
              <a:ext uri="{FF2B5EF4-FFF2-40B4-BE49-F238E27FC236}">
                <a16:creationId xmlns:a16="http://schemas.microsoft.com/office/drawing/2014/main" id="{653B1C6C-9F7C-18DA-03BD-75C990C2DC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7:notes">
            <a:extLst>
              <a:ext uri="{FF2B5EF4-FFF2-40B4-BE49-F238E27FC236}">
                <a16:creationId xmlns:a16="http://schemas.microsoft.com/office/drawing/2014/main" id="{34DA2CA1-FC42-A9F4-F4F6-068E8F240D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1385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caddd173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5caddd173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caddd173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35caddd173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caddd1737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5caddd1737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1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1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2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44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5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5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6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6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46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6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7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47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7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7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47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body" idx="1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ldNum" idx="1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8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8.pn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8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8.pn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"/>
          <p:cNvPicPr preferRelativeResize="0"/>
          <p:nvPr/>
        </p:nvPicPr>
        <p:blipFill rotWithShape="1">
          <a:blip r:embed="rId3">
            <a:alphaModFix/>
          </a:blip>
          <a:srcRect r="49995"/>
          <a:stretch/>
        </p:blipFill>
        <p:spPr>
          <a:xfrm>
            <a:off x="0" y="0"/>
            <a:ext cx="4571640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"/>
          <p:cNvSpPr/>
          <p:nvPr/>
        </p:nvSpPr>
        <p:spPr>
          <a:xfrm>
            <a:off x="4572000" y="4591800"/>
            <a:ext cx="457164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0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"/>
          <p:cNvSpPr/>
          <p:nvPr/>
        </p:nvSpPr>
        <p:spPr>
          <a:xfrm rot="5400000">
            <a:off x="40680" y="588240"/>
            <a:ext cx="4459680" cy="402516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"/>
          <p:cNvSpPr/>
          <p:nvPr/>
        </p:nvSpPr>
        <p:spPr>
          <a:xfrm>
            <a:off x="461875" y="2112934"/>
            <a:ext cx="3780600" cy="1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 dirty="0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RELATÓRIO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 dirty="0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SEMANA S 2025 –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 dirty="0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IMPRENSA E REDES </a:t>
            </a:r>
            <a:r>
              <a:rPr lang="pt-BR" sz="1700" b="1" i="0" u="none" strike="noStrike" cap="none" dirty="0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700" b="1" dirty="0">
                <a:solidFill>
                  <a:srgbClr val="DB5F30"/>
                </a:solidFill>
              </a:rPr>
              <a:t>FECOMÉRCIO-PE)</a:t>
            </a:r>
            <a:r>
              <a:rPr lang="pt-BR" sz="1700" b="1" i="0" u="none" strike="noStrike" cap="none" dirty="0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"/>
          <p:cNvSpPr/>
          <p:nvPr/>
        </p:nvSpPr>
        <p:spPr>
          <a:xfrm>
            <a:off x="461879" y="4212000"/>
            <a:ext cx="3197405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 cap="none" dirty="0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Fecomércio/Sesc/Senac Pernambuco</a:t>
            </a:r>
            <a:endParaRPr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550080" y="1264421"/>
            <a:ext cx="645120" cy="657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1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144" name="Google Shape;144;p1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9" name="Google Shape;149;p1"/>
          <p:cNvPicPr preferRelativeResize="0"/>
          <p:nvPr/>
        </p:nvPicPr>
        <p:blipFill rotWithShape="1">
          <a:blip r:embed="rId5">
            <a:alphaModFix/>
          </a:blip>
          <a:srcRect l="5556" r="7212" b="6410"/>
          <a:stretch/>
        </p:blipFill>
        <p:spPr>
          <a:xfrm>
            <a:off x="3947825" y="180450"/>
            <a:ext cx="5196177" cy="446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0450" y="454375"/>
            <a:ext cx="1229151" cy="12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0918" y="1070381"/>
            <a:ext cx="1823930" cy="104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6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Distribuição por mídia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6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6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287" name="Google Shape;287;p6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6"/>
          <p:cNvSpPr/>
          <p:nvPr/>
        </p:nvSpPr>
        <p:spPr>
          <a:xfrm rot="-5400000">
            <a:off x="2587846" y="-1239918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6" title="Captura de tela 2025-05-23 12095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9350" y="1295053"/>
            <a:ext cx="5504375" cy="3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/>
          <p:nvPr/>
        </p:nvSpPr>
        <p:spPr>
          <a:xfrm rot="-5400000">
            <a:off x="2587846" y="-1239918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7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7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Qualitativa por polaridade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7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7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304" name="Google Shape;304;p7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9" name="Google Shape;309;p7" title="Captura de tela 2025-05-23 1207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3500" y="1304290"/>
            <a:ext cx="5357400" cy="31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8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8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Por tipo de texto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8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8" name="Google Shape;318;p8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319" name="Google Shape;319;p8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8"/>
          <p:cNvSpPr/>
          <p:nvPr/>
        </p:nvSpPr>
        <p:spPr>
          <a:xfrm rot="-5400000">
            <a:off x="2587846" y="-1239918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8" title="Captura de tela 2025-05-23 12081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5090" y="1319865"/>
            <a:ext cx="5293825" cy="31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"/>
          <p:cNvSpPr/>
          <p:nvPr/>
        </p:nvSpPr>
        <p:spPr>
          <a:xfrm rot="-5400000">
            <a:off x="2587846" y="-1239918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9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9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Espaços ocupados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9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9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9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336" name="Google Shape;336;p9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1" name="Google Shape;341;p9"/>
          <p:cNvPicPr preferRelativeResize="0"/>
          <p:nvPr/>
        </p:nvPicPr>
        <p:blipFill rotWithShape="1">
          <a:blip r:embed="rId5">
            <a:alphaModFix/>
          </a:blip>
          <a:srcRect t="3487" b="264"/>
          <a:stretch/>
        </p:blipFill>
        <p:spPr>
          <a:xfrm>
            <a:off x="2310351" y="1401050"/>
            <a:ext cx="3769006" cy="298742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9"/>
          <p:cNvSpPr/>
          <p:nvPr/>
        </p:nvSpPr>
        <p:spPr>
          <a:xfrm>
            <a:off x="3896680" y="2321132"/>
            <a:ext cx="1361661" cy="288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>
            <a:off x="4387011" y="2975096"/>
            <a:ext cx="1361661" cy="288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>
            <a:off x="3986132" y="3548000"/>
            <a:ext cx="1437013" cy="288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 txBox="1"/>
          <p:nvPr/>
        </p:nvSpPr>
        <p:spPr>
          <a:xfrm>
            <a:off x="3956315" y="3548000"/>
            <a:ext cx="1621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3A3838"/>
                </a:solidFill>
              </a:rPr>
              <a:t>2:13:32</a:t>
            </a:r>
            <a:endParaRPr/>
          </a:p>
        </p:txBody>
      </p:sp>
      <p:sp>
        <p:nvSpPr>
          <p:cNvPr id="346" name="Google Shape;346;p9"/>
          <p:cNvSpPr txBox="1"/>
          <p:nvPr/>
        </p:nvSpPr>
        <p:spPr>
          <a:xfrm>
            <a:off x="3866935" y="2317090"/>
            <a:ext cx="180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3A3838"/>
                </a:solidFill>
              </a:rPr>
              <a:t>164882,81</a:t>
            </a:r>
            <a:r>
              <a:rPr lang="pt-BR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cm²</a:t>
            </a:r>
            <a:endParaRPr/>
          </a:p>
        </p:txBody>
      </p:sp>
      <p:sp>
        <p:nvSpPr>
          <p:cNvPr id="347" name="Google Shape;347;p9"/>
          <p:cNvSpPr txBox="1"/>
          <p:nvPr/>
        </p:nvSpPr>
        <p:spPr>
          <a:xfrm>
            <a:off x="4332536" y="2934547"/>
            <a:ext cx="1621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3A3838"/>
                </a:solidFill>
              </a:rPr>
              <a:t>22659,20</a:t>
            </a:r>
            <a:r>
              <a:rPr lang="pt-BR" sz="18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 cm²</a:t>
            </a:r>
            <a:endParaRPr/>
          </a:p>
        </p:txBody>
      </p:sp>
      <p:sp>
        <p:nvSpPr>
          <p:cNvPr id="348" name="Google Shape;348;p9"/>
          <p:cNvSpPr/>
          <p:nvPr/>
        </p:nvSpPr>
        <p:spPr>
          <a:xfrm>
            <a:off x="3677478" y="1699591"/>
            <a:ext cx="894522" cy="3693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9"/>
          <p:cNvSpPr txBox="1"/>
          <p:nvPr/>
        </p:nvSpPr>
        <p:spPr>
          <a:xfrm>
            <a:off x="3631434" y="1714725"/>
            <a:ext cx="16215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3A3838"/>
                </a:solidFill>
              </a:rPr>
              <a:t>0:50:25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0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0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strike="noStrik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Valoração por veículos</a:t>
            </a:r>
            <a:endParaRPr sz="2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0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10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10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359" name="Google Shape;359;p10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10"/>
          <p:cNvSpPr/>
          <p:nvPr/>
        </p:nvSpPr>
        <p:spPr>
          <a:xfrm rot="-5400000">
            <a:off x="2587846" y="-1239918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10" title="Captura de tela 2025-05-23 12465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849" y="1620562"/>
            <a:ext cx="7734700" cy="25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"/>
          <p:cNvSpPr/>
          <p:nvPr/>
        </p:nvSpPr>
        <p:spPr>
          <a:xfrm rot="-5400000">
            <a:off x="2587846" y="-1239918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11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1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strike="noStrik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Notícias por veículos</a:t>
            </a:r>
            <a:endParaRPr sz="2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1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11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11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376" name="Google Shape;376;p11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1" name="Google Shape;381;p11" title="Captura de tela 2025-05-23 12473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4902" y="1355214"/>
            <a:ext cx="5193271" cy="307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736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547360"/>
            <a:ext cx="4571640" cy="25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2"/>
          <p:cNvSpPr/>
          <p:nvPr/>
        </p:nvSpPr>
        <p:spPr>
          <a:xfrm>
            <a:off x="0" y="3679200"/>
            <a:ext cx="1464120" cy="1464120"/>
          </a:xfrm>
          <a:prstGeom prst="rtTriangle">
            <a:avLst/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2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220320" y="4510440"/>
            <a:ext cx="404640" cy="4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2"/>
          <p:cNvSpPr/>
          <p:nvPr/>
        </p:nvSpPr>
        <p:spPr>
          <a:xfrm>
            <a:off x="1698840" y="1975680"/>
            <a:ext cx="5745960" cy="1191960"/>
          </a:xfrm>
          <a:prstGeom prst="roundRect">
            <a:avLst>
              <a:gd name="adj" fmla="val 1709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0" strike="noStrike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Destaque</a:t>
            </a:r>
            <a:endParaRPr sz="5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3" name="Google Shape;393;p12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394" name="Google Shape;394;p12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2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2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2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2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3"/>
          <p:cNvSpPr/>
          <p:nvPr/>
        </p:nvSpPr>
        <p:spPr>
          <a:xfrm rot="5400000">
            <a:off x="2250360" y="-1780200"/>
            <a:ext cx="4643640" cy="894672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 rot="5400000">
            <a:off x="-2520" y="324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13"/>
          <p:cNvPicPr preferRelativeResize="0"/>
          <p:nvPr/>
        </p:nvPicPr>
        <p:blipFill rotWithShape="1">
          <a:blip r:embed="rId3">
            <a:alphaModFix/>
          </a:blip>
          <a:srcRect l="21345" t="11540" r="59859" b="45872"/>
          <a:stretch/>
        </p:blipFill>
        <p:spPr>
          <a:xfrm>
            <a:off x="98280" y="1285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13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407" name="Google Shape;407;p13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2" name="Google Shape;412;p13"/>
          <p:cNvPicPr preferRelativeResize="0"/>
          <p:nvPr/>
        </p:nvPicPr>
        <p:blipFill rotWithShape="1">
          <a:blip r:embed="rId4">
            <a:alphaModFix/>
          </a:blip>
          <a:srcRect l="20288" t="25490" r="20247" b="14546"/>
          <a:stretch/>
        </p:blipFill>
        <p:spPr>
          <a:xfrm>
            <a:off x="1630000" y="861489"/>
            <a:ext cx="2762776" cy="1566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3"/>
          <p:cNvSpPr txBox="1"/>
          <p:nvPr/>
        </p:nvSpPr>
        <p:spPr>
          <a:xfrm>
            <a:off x="1630000" y="2428188"/>
            <a:ext cx="217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DB5F30"/>
                </a:solidFill>
              </a:rPr>
              <a:t>TV Globo - Bom Dia PE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13"/>
          <p:cNvPicPr preferRelativeResize="0"/>
          <p:nvPr/>
        </p:nvPicPr>
        <p:blipFill rotWithShape="1">
          <a:blip r:embed="rId5">
            <a:alphaModFix/>
          </a:blip>
          <a:srcRect l="20348" t="25980" r="20187" b="14945"/>
          <a:stretch/>
        </p:blipFill>
        <p:spPr>
          <a:xfrm>
            <a:off x="1630000" y="2797476"/>
            <a:ext cx="2762776" cy="154308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3"/>
          <p:cNvSpPr txBox="1"/>
          <p:nvPr/>
        </p:nvSpPr>
        <p:spPr>
          <a:xfrm>
            <a:off x="1630000" y="4340563"/>
            <a:ext cx="217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DB5F30"/>
                </a:solidFill>
              </a:rPr>
              <a:t>TV Tribuna - Bem Você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13"/>
          <p:cNvPicPr preferRelativeResize="0"/>
          <p:nvPr/>
        </p:nvPicPr>
        <p:blipFill rotWithShape="1">
          <a:blip r:embed="rId6">
            <a:alphaModFix/>
          </a:blip>
          <a:srcRect l="20228" t="25385" r="20466" b="15728"/>
          <a:stretch/>
        </p:blipFill>
        <p:spPr>
          <a:xfrm>
            <a:off x="4629550" y="2771338"/>
            <a:ext cx="2810449" cy="1542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3"/>
          <p:cNvSpPr txBox="1"/>
          <p:nvPr/>
        </p:nvSpPr>
        <p:spPr>
          <a:xfrm>
            <a:off x="4629553" y="4340563"/>
            <a:ext cx="276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DB5F30"/>
                </a:solidFill>
              </a:rPr>
              <a:t>TV Tribuna - Jornal da Tribuna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13"/>
          <p:cNvPicPr preferRelativeResize="0"/>
          <p:nvPr/>
        </p:nvPicPr>
        <p:blipFill rotWithShape="1">
          <a:blip r:embed="rId7">
            <a:alphaModFix/>
          </a:blip>
          <a:srcRect l="20081" t="25132" r="20135" b="14553"/>
          <a:stretch/>
        </p:blipFill>
        <p:spPr>
          <a:xfrm>
            <a:off x="4653375" y="861125"/>
            <a:ext cx="2762776" cy="15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3"/>
          <p:cNvSpPr txBox="1"/>
          <p:nvPr/>
        </p:nvSpPr>
        <p:spPr>
          <a:xfrm>
            <a:off x="4629538" y="2375150"/>
            <a:ext cx="170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DB5F30"/>
                </a:solidFill>
              </a:rPr>
              <a:t>TV Grande Rio - GR2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4"/>
          <p:cNvSpPr/>
          <p:nvPr/>
        </p:nvSpPr>
        <p:spPr>
          <a:xfrm rot="5400000">
            <a:off x="2260677" y="-1780200"/>
            <a:ext cx="4643640" cy="894672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4"/>
          <p:cNvSpPr/>
          <p:nvPr/>
        </p:nvSpPr>
        <p:spPr>
          <a:xfrm rot="5400000">
            <a:off x="-2520" y="324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14"/>
          <p:cNvPicPr preferRelativeResize="0"/>
          <p:nvPr/>
        </p:nvPicPr>
        <p:blipFill rotWithShape="1">
          <a:blip r:embed="rId3">
            <a:alphaModFix/>
          </a:blip>
          <a:srcRect l="21345" t="11540" r="59859" b="45872"/>
          <a:stretch/>
        </p:blipFill>
        <p:spPr>
          <a:xfrm>
            <a:off x="98280" y="1285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14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428" name="Google Shape;428;p14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3" name="Google Shape;433;p14" title="003aa5492402f53af4941a7095536e5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27" y="1067950"/>
            <a:ext cx="2405703" cy="39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4" title="202505070743542423008181535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625" y="541075"/>
            <a:ext cx="2261149" cy="10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4" title="202505050813458280008168503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625" y="1760227"/>
            <a:ext cx="2261150" cy="67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4" title="202505050753219351008171666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2625" y="3864980"/>
            <a:ext cx="2261149" cy="96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 title="202505080930013039008185454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4402" y="2505988"/>
            <a:ext cx="2237597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 title="202505090815577309008187608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100" y="1200196"/>
            <a:ext cx="1061275" cy="224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 title="2025050210404147370081667577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4375" y="2974913"/>
            <a:ext cx="2526875" cy="76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 title="2025050507481058200081685638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44375" y="1925987"/>
            <a:ext cx="2526876" cy="100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4" title="2025051508114193540082035158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44375" y="419635"/>
            <a:ext cx="2526875" cy="145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4" title="2025051608032933570082061463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44375" y="3788783"/>
            <a:ext cx="2526875" cy="116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be598f1e9_0_0"/>
          <p:cNvSpPr/>
          <p:nvPr/>
        </p:nvSpPr>
        <p:spPr>
          <a:xfrm rot="5400000">
            <a:off x="2260707" y="-1780110"/>
            <a:ext cx="4643700" cy="8946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5be598f1e9_0_0"/>
          <p:cNvSpPr/>
          <p:nvPr/>
        </p:nvSpPr>
        <p:spPr>
          <a:xfrm rot="5400000">
            <a:off x="-2520" y="312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g35be598f1e9_0_0"/>
          <p:cNvPicPr preferRelativeResize="0"/>
          <p:nvPr/>
        </p:nvPicPr>
        <p:blipFill rotWithShape="1">
          <a:blip r:embed="rId3">
            <a:alphaModFix/>
          </a:blip>
          <a:srcRect l="21344" t="11541" r="59859" b="45871"/>
          <a:stretch/>
        </p:blipFill>
        <p:spPr>
          <a:xfrm>
            <a:off x="98280" y="1285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g35be598f1e9_0_0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451" name="Google Shape;451;g35be598f1e9_0_0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35be598f1e9_0_0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g35be598f1e9_0_0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g35be598f1e9_0_0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g35be598f1e9_0_0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6" name="Google Shape;456;g35be598f1e9_0_0" title="20250518103553374000820945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025" y="3715350"/>
            <a:ext cx="1862275" cy="99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35be598f1e9_0_0" title="202505210953232150008218148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054" y="1146275"/>
            <a:ext cx="2436720" cy="18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35be598f1e9_0_0" title="202505190837051692008211743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050" y="3179251"/>
            <a:ext cx="2436724" cy="140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5be598f1e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2025" y="470574"/>
            <a:ext cx="1862275" cy="16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5be598f1e9_0_0" title="202505150811076190008203838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3325" y="2192124"/>
            <a:ext cx="1862275" cy="131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5be598f1e9_0_0" title="202505140530221082007602.jpg"/>
          <p:cNvPicPr preferRelativeResize="0"/>
          <p:nvPr/>
        </p:nvPicPr>
        <p:blipFill rotWithShape="1">
          <a:blip r:embed="rId9">
            <a:alphaModFix/>
          </a:blip>
          <a:srcRect b="57999"/>
          <a:stretch/>
        </p:blipFill>
        <p:spPr>
          <a:xfrm>
            <a:off x="4809150" y="3080088"/>
            <a:ext cx="1629195" cy="160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5be598f1e9_0_0"/>
          <p:cNvPicPr preferRelativeResize="0"/>
          <p:nvPr/>
        </p:nvPicPr>
        <p:blipFill rotWithShape="1">
          <a:blip r:embed="rId10">
            <a:alphaModFix/>
          </a:blip>
          <a:srcRect t="37400" b="56717"/>
          <a:stretch/>
        </p:blipFill>
        <p:spPr>
          <a:xfrm>
            <a:off x="6935363" y="1847710"/>
            <a:ext cx="1338337" cy="103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5be598f1e9_0_0"/>
          <p:cNvPicPr preferRelativeResize="0"/>
          <p:nvPr/>
        </p:nvPicPr>
        <p:blipFill rotWithShape="1">
          <a:blip r:embed="rId10">
            <a:alphaModFix/>
          </a:blip>
          <a:srcRect l="-3950" r="3949" b="92178"/>
          <a:stretch/>
        </p:blipFill>
        <p:spPr>
          <a:xfrm>
            <a:off x="6889925" y="470574"/>
            <a:ext cx="1383775" cy="1377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5be598f1e9_0_0"/>
          <p:cNvPicPr preferRelativeResize="0"/>
          <p:nvPr/>
        </p:nvPicPr>
        <p:blipFill rotWithShape="1">
          <a:blip r:embed="rId11">
            <a:alphaModFix/>
          </a:blip>
          <a:srcRect b="76971"/>
          <a:stretch/>
        </p:blipFill>
        <p:spPr>
          <a:xfrm>
            <a:off x="4845975" y="470575"/>
            <a:ext cx="1804288" cy="238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35be598f1e9_0_0" title="202505170800451082097306.jpg"/>
          <p:cNvPicPr preferRelativeResize="0"/>
          <p:nvPr/>
        </p:nvPicPr>
        <p:blipFill rotWithShape="1">
          <a:blip r:embed="rId12">
            <a:alphaModFix/>
          </a:blip>
          <a:srcRect b="77428"/>
          <a:stretch/>
        </p:blipFill>
        <p:spPr>
          <a:xfrm>
            <a:off x="6686450" y="2953850"/>
            <a:ext cx="2036102" cy="148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5caddd1737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1641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5caddd1737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1641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5caddd1737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7360"/>
            <a:ext cx="4571641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5caddd1737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547360"/>
            <a:ext cx="4571641" cy="25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5caddd1737_0_36"/>
          <p:cNvSpPr/>
          <p:nvPr/>
        </p:nvSpPr>
        <p:spPr>
          <a:xfrm>
            <a:off x="0" y="3679200"/>
            <a:ext cx="1464000" cy="1464000"/>
          </a:xfrm>
          <a:prstGeom prst="rtTriangle">
            <a:avLst/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g35caddd1737_0_36"/>
          <p:cNvPicPr preferRelativeResize="0"/>
          <p:nvPr/>
        </p:nvPicPr>
        <p:blipFill rotWithShape="1">
          <a:blip r:embed="rId4">
            <a:alphaModFix/>
          </a:blip>
          <a:srcRect l="21344" t="11541" r="59859" b="45871"/>
          <a:stretch/>
        </p:blipFill>
        <p:spPr>
          <a:xfrm>
            <a:off x="220320" y="4510440"/>
            <a:ext cx="404639" cy="4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5caddd1737_0_36"/>
          <p:cNvSpPr/>
          <p:nvPr/>
        </p:nvSpPr>
        <p:spPr>
          <a:xfrm>
            <a:off x="1698840" y="1975680"/>
            <a:ext cx="5745900" cy="1191900"/>
          </a:xfrm>
          <a:prstGeom prst="roundRect">
            <a:avLst>
              <a:gd name="adj" fmla="val 1709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strike="noStrike" dirty="0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ANÁLISE DE </a:t>
            </a:r>
            <a:r>
              <a:rPr lang="pt-BR" sz="3200" dirty="0">
                <a:solidFill>
                  <a:srgbClr val="F0E8DB"/>
                </a:solidFill>
              </a:rPr>
              <a:t>IMPRENSA</a:t>
            </a:r>
            <a:endParaRPr sz="32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g35caddd1737_0_36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164" name="Google Shape;164;g35caddd1737_0_36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35caddd1737_0_36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35caddd1737_0_36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35caddd1737_0_36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35caddd1737_0_36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5caddd1737_0_121"/>
          <p:cNvSpPr/>
          <p:nvPr/>
        </p:nvSpPr>
        <p:spPr>
          <a:xfrm rot="5400000">
            <a:off x="2260707" y="-1780110"/>
            <a:ext cx="4643700" cy="8946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35caddd1737_0_121"/>
          <p:cNvSpPr/>
          <p:nvPr/>
        </p:nvSpPr>
        <p:spPr>
          <a:xfrm rot="5400000">
            <a:off x="-2520" y="312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g35caddd1737_0_121"/>
          <p:cNvPicPr preferRelativeResize="0"/>
          <p:nvPr/>
        </p:nvPicPr>
        <p:blipFill rotWithShape="1">
          <a:blip r:embed="rId3">
            <a:alphaModFix/>
          </a:blip>
          <a:srcRect l="21344" t="11541" r="59859" b="45871"/>
          <a:stretch/>
        </p:blipFill>
        <p:spPr>
          <a:xfrm>
            <a:off x="98280" y="1285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g35caddd1737_0_121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474" name="Google Shape;474;g35caddd1737_0_121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35caddd1737_0_121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35caddd1737_0_121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35caddd1737_0_121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35caddd1737_0_121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9" name="Google Shape;479;g35caddd1737_0_121"/>
          <p:cNvPicPr preferRelativeResize="0"/>
          <p:nvPr/>
        </p:nvPicPr>
        <p:blipFill rotWithShape="1">
          <a:blip r:embed="rId4">
            <a:alphaModFix/>
          </a:blip>
          <a:srcRect l="20170" t="25277" r="20206" b="14335"/>
          <a:stretch/>
        </p:blipFill>
        <p:spPr>
          <a:xfrm>
            <a:off x="315016" y="1629725"/>
            <a:ext cx="3113811" cy="176485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5caddd1737_0_121"/>
          <p:cNvSpPr txBox="1"/>
          <p:nvPr/>
        </p:nvSpPr>
        <p:spPr>
          <a:xfrm>
            <a:off x="315002" y="3387367"/>
            <a:ext cx="192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DB5F30"/>
                </a:solidFill>
              </a:rPr>
              <a:t>TV Globo - NE1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g35caddd1737_0_121" title="202505171101141082099323.jpg"/>
          <p:cNvPicPr preferRelativeResize="0"/>
          <p:nvPr/>
        </p:nvPicPr>
        <p:blipFill rotWithShape="1">
          <a:blip r:embed="rId5">
            <a:alphaModFix/>
          </a:blip>
          <a:srcRect b="59714"/>
          <a:stretch/>
        </p:blipFill>
        <p:spPr>
          <a:xfrm>
            <a:off x="6597450" y="720100"/>
            <a:ext cx="2174950" cy="20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35caddd1737_0_121" title="2025052003011671370082161948.jpg"/>
          <p:cNvPicPr preferRelativeResize="0"/>
          <p:nvPr/>
        </p:nvPicPr>
        <p:blipFill rotWithShape="1">
          <a:blip r:embed="rId6">
            <a:alphaModFix/>
          </a:blip>
          <a:srcRect b="75429"/>
          <a:stretch/>
        </p:blipFill>
        <p:spPr>
          <a:xfrm>
            <a:off x="3731775" y="720100"/>
            <a:ext cx="2174949" cy="195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35caddd1737_0_121" title="202505171001101082098501.jpg"/>
          <p:cNvPicPr preferRelativeResize="0"/>
          <p:nvPr/>
        </p:nvPicPr>
        <p:blipFill rotWithShape="1">
          <a:blip r:embed="rId7">
            <a:alphaModFix/>
          </a:blip>
          <a:srcRect b="76285"/>
          <a:stretch/>
        </p:blipFill>
        <p:spPr>
          <a:xfrm>
            <a:off x="6597450" y="3012600"/>
            <a:ext cx="2174950" cy="146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35caddd1737_0_121"/>
          <p:cNvPicPr preferRelativeResize="0"/>
          <p:nvPr/>
        </p:nvPicPr>
        <p:blipFill rotWithShape="1">
          <a:blip r:embed="rId8">
            <a:alphaModFix/>
          </a:blip>
          <a:srcRect b="74667"/>
          <a:stretch/>
        </p:blipFill>
        <p:spPr>
          <a:xfrm>
            <a:off x="3731775" y="2853238"/>
            <a:ext cx="2174950" cy="199356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5caddd1737_0_121"/>
          <p:cNvSpPr txBox="1"/>
          <p:nvPr/>
        </p:nvSpPr>
        <p:spPr>
          <a:xfrm>
            <a:off x="281975" y="940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Negativas</a:t>
            </a:r>
            <a:endParaRPr sz="20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736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547360"/>
            <a:ext cx="4571640" cy="25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5"/>
          <p:cNvSpPr/>
          <p:nvPr/>
        </p:nvSpPr>
        <p:spPr>
          <a:xfrm>
            <a:off x="0" y="3679200"/>
            <a:ext cx="1464120" cy="1464120"/>
          </a:xfrm>
          <a:prstGeom prst="rtTriangle">
            <a:avLst/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15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220320" y="4510440"/>
            <a:ext cx="404640" cy="4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5"/>
          <p:cNvSpPr/>
          <p:nvPr/>
        </p:nvSpPr>
        <p:spPr>
          <a:xfrm>
            <a:off x="1698840" y="1975680"/>
            <a:ext cx="5745960" cy="1191960"/>
          </a:xfrm>
          <a:prstGeom prst="roundRect">
            <a:avLst>
              <a:gd name="adj" fmla="val 1709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0" strike="noStrike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ANÁLISE DE </a:t>
            </a:r>
            <a:r>
              <a:rPr lang="pt-BR" sz="4400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REDES</a:t>
            </a: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7" name="Google Shape;497;p15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498" name="Google Shape;498;p15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8" name="Google Shape;508;p16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09" name="Google Shape;509;p16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6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6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6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4" name="Google Shape;5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950" y="304800"/>
            <a:ext cx="487950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6"/>
          <p:cNvSpPr txBox="1"/>
          <p:nvPr/>
        </p:nvSpPr>
        <p:spPr>
          <a:xfrm>
            <a:off x="582950" y="304799"/>
            <a:ext cx="4479704" cy="434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pt-BR" sz="1300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Levando em conta o período de 5 a 22 de maio de 2025, foram publicados 25 posts no perfil do Instagram da Fecomércio PE. Além desses, outros 13 conteúdos também chegaram a ser compartilhados, que foram em </a:t>
            </a:r>
            <a:r>
              <a:rPr lang="pt-BR" sz="1300" dirty="0" err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collab</a:t>
            </a:r>
            <a:r>
              <a:rPr lang="pt-BR" sz="1300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Senac PE e do Sesc PE, mas precisaram ser arquivados devido ao cancelamento de shows inicialmente previstos na programação. </a:t>
            </a:r>
            <a:endParaRPr sz="1300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Apesar dos ajustes, o período registrou um ótimo desempenho: o perfil conquistou 2.300 novos seguidores, demonstrando um engajamento significativo do público com as ações divulgadas.</a:t>
            </a:r>
            <a:endParaRPr sz="1300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equipe de comunicação acompanhou atentamente os comentários e mensagens relacionados aos cancelamentos, atuando com agilidade no monitoramento e nas respostas, o que contribuiu para a manutenção da credibilidade e transparência da instituição nas redes sociais. </a:t>
            </a:r>
            <a:endParaRPr sz="1300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00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17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7"/>
          <p:cNvSpPr/>
          <p:nvPr/>
        </p:nvSpPr>
        <p:spPr>
          <a:xfrm rot="-5400000">
            <a:off x="8079300" y="407880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17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8683403" y="46213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17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24" name="Google Shape;524;p17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" name="Google Shape;529;p17"/>
          <p:cNvSpPr/>
          <p:nvPr/>
        </p:nvSpPr>
        <p:spPr>
          <a:xfrm>
            <a:off x="5417342" y="942762"/>
            <a:ext cx="2711100" cy="1833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7"/>
          <p:cNvSpPr/>
          <p:nvPr/>
        </p:nvSpPr>
        <p:spPr>
          <a:xfrm>
            <a:off x="6339328" y="942773"/>
            <a:ext cx="1788900" cy="1833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"/>
          <p:cNvSpPr txBox="1"/>
          <p:nvPr/>
        </p:nvSpPr>
        <p:spPr>
          <a:xfrm>
            <a:off x="6339500" y="1326125"/>
            <a:ext cx="17724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Ganho real de seguidores no período de 5 a 22 de maio de 2025</a:t>
            </a: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6339341" y="942564"/>
            <a:ext cx="1788900" cy="387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NOVOS SEGUIDORES</a:t>
            </a:r>
            <a:endParaRPr/>
          </a:p>
        </p:txBody>
      </p:sp>
      <p:sp>
        <p:nvSpPr>
          <p:cNvPr id="533" name="Google Shape;533;p17"/>
          <p:cNvSpPr txBox="1"/>
          <p:nvPr/>
        </p:nvSpPr>
        <p:spPr>
          <a:xfrm>
            <a:off x="5417333" y="1436596"/>
            <a:ext cx="922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2.300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4" name="Google Shape;534;p17"/>
          <p:cNvSpPr txBox="1"/>
          <p:nvPr/>
        </p:nvSpPr>
        <p:spPr>
          <a:xfrm>
            <a:off x="5145465" y="3358276"/>
            <a:ext cx="17298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015000" y="942646"/>
            <a:ext cx="3240000" cy="1833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"/>
          <p:cNvSpPr/>
          <p:nvPr/>
        </p:nvSpPr>
        <p:spPr>
          <a:xfrm>
            <a:off x="2116835" y="942657"/>
            <a:ext cx="3041700" cy="1833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7"/>
          <p:cNvSpPr txBox="1"/>
          <p:nvPr/>
        </p:nvSpPr>
        <p:spPr>
          <a:xfrm>
            <a:off x="2117325" y="1325875"/>
            <a:ext cx="3041700" cy="1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Referem-se ao número de vezes que um conteúdo, como um vídeo, Reels ou story, foi assistido</a:t>
            </a: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2116825" y="942475"/>
            <a:ext cx="3041700" cy="387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Visualizações</a:t>
            </a:r>
            <a:endParaRPr/>
          </a:p>
        </p:txBody>
      </p:sp>
      <p:sp>
        <p:nvSpPr>
          <p:cNvPr id="539" name="Google Shape;539;p17"/>
          <p:cNvSpPr txBox="1"/>
          <p:nvPr/>
        </p:nvSpPr>
        <p:spPr>
          <a:xfrm>
            <a:off x="1015000" y="1436464"/>
            <a:ext cx="1102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385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mil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345625" y="2957700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345625" y="2957575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REELS</a:t>
            </a:r>
            <a:endParaRPr/>
          </a:p>
        </p:txBody>
      </p:sp>
      <p:sp>
        <p:nvSpPr>
          <p:cNvPr id="542" name="Google Shape;542;p17"/>
          <p:cNvSpPr txBox="1"/>
          <p:nvPr/>
        </p:nvSpPr>
        <p:spPr>
          <a:xfrm>
            <a:off x="345625" y="3425404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2486088" y="2957700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7"/>
          <p:cNvSpPr txBox="1"/>
          <p:nvPr/>
        </p:nvSpPr>
        <p:spPr>
          <a:xfrm>
            <a:off x="2486084" y="3266054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20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486102" y="2957575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POSTS</a:t>
            </a:r>
            <a:endParaRPr/>
          </a:p>
        </p:txBody>
      </p:sp>
      <p:sp>
        <p:nvSpPr>
          <p:cNvPr id="546" name="Google Shape;546;p17"/>
          <p:cNvSpPr/>
          <p:nvPr/>
        </p:nvSpPr>
        <p:spPr>
          <a:xfrm>
            <a:off x="345625" y="3990465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7"/>
          <p:cNvSpPr/>
          <p:nvPr/>
        </p:nvSpPr>
        <p:spPr>
          <a:xfrm>
            <a:off x="345625" y="3980912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CONTEÚDOS ARQUIVADOS</a:t>
            </a:r>
            <a:endParaRPr/>
          </a:p>
        </p:txBody>
      </p:sp>
      <p:sp>
        <p:nvSpPr>
          <p:cNvPr id="548" name="Google Shape;548;p17"/>
          <p:cNvSpPr txBox="1"/>
          <p:nvPr/>
        </p:nvSpPr>
        <p:spPr>
          <a:xfrm>
            <a:off x="345625" y="4458331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9" name="Google Shape;549;p17"/>
          <p:cNvSpPr/>
          <p:nvPr/>
        </p:nvSpPr>
        <p:spPr>
          <a:xfrm>
            <a:off x="2486088" y="3990465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/>
          <p:cNvSpPr txBox="1"/>
          <p:nvPr/>
        </p:nvSpPr>
        <p:spPr>
          <a:xfrm>
            <a:off x="2486084" y="4458331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5.365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1" name="Google Shape;551;p17"/>
          <p:cNvSpPr/>
          <p:nvPr/>
        </p:nvSpPr>
        <p:spPr>
          <a:xfrm>
            <a:off x="2486102" y="3980912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CURTIDAS</a:t>
            </a:r>
            <a:endParaRPr/>
          </a:p>
        </p:txBody>
      </p:sp>
      <p:sp>
        <p:nvSpPr>
          <p:cNvPr id="552" name="Google Shape;552;p17"/>
          <p:cNvSpPr/>
          <p:nvPr/>
        </p:nvSpPr>
        <p:spPr>
          <a:xfrm>
            <a:off x="1321475" y="299275"/>
            <a:ext cx="6488700" cy="6051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EM NÚMEROS - Avaliação apenas dos posts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referentes à Semana S - conteúdo orgânico </a:t>
            </a:r>
            <a:endParaRPr sz="16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3" name="Google Shape;553;p17"/>
          <p:cNvSpPr/>
          <p:nvPr/>
        </p:nvSpPr>
        <p:spPr>
          <a:xfrm>
            <a:off x="4485118" y="2957700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"/>
          <p:cNvSpPr txBox="1"/>
          <p:nvPr/>
        </p:nvSpPr>
        <p:spPr>
          <a:xfrm>
            <a:off x="4485114" y="3266054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1.136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5" name="Google Shape;555;p17"/>
          <p:cNvSpPr/>
          <p:nvPr/>
        </p:nvSpPr>
        <p:spPr>
          <a:xfrm>
            <a:off x="4485132" y="2957575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COMPARTILHAMENTOS</a:t>
            </a:r>
            <a:endParaRPr/>
          </a:p>
        </p:txBody>
      </p:sp>
      <p:sp>
        <p:nvSpPr>
          <p:cNvPr id="556" name="Google Shape;556;p17"/>
          <p:cNvSpPr/>
          <p:nvPr/>
        </p:nvSpPr>
        <p:spPr>
          <a:xfrm>
            <a:off x="4485118" y="3990465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7"/>
          <p:cNvSpPr txBox="1"/>
          <p:nvPr/>
        </p:nvSpPr>
        <p:spPr>
          <a:xfrm>
            <a:off x="4485114" y="4458331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171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8" name="Google Shape;558;p17"/>
          <p:cNvSpPr/>
          <p:nvPr/>
        </p:nvSpPr>
        <p:spPr>
          <a:xfrm>
            <a:off x="4485132" y="3980912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STORIES</a:t>
            </a:r>
            <a:endParaRPr/>
          </a:p>
        </p:txBody>
      </p:sp>
      <p:sp>
        <p:nvSpPr>
          <p:cNvPr id="560" name="Google Shape;560;p17"/>
          <p:cNvSpPr txBox="1"/>
          <p:nvPr/>
        </p:nvSpPr>
        <p:spPr>
          <a:xfrm>
            <a:off x="7279065" y="3358276"/>
            <a:ext cx="17298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1" name="Google Shape;561;p17"/>
          <p:cNvSpPr/>
          <p:nvPr/>
        </p:nvSpPr>
        <p:spPr>
          <a:xfrm>
            <a:off x="6618718" y="2957700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7"/>
          <p:cNvSpPr txBox="1"/>
          <p:nvPr/>
        </p:nvSpPr>
        <p:spPr>
          <a:xfrm>
            <a:off x="6618714" y="3266054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409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3" name="Google Shape;563;p17"/>
          <p:cNvSpPr/>
          <p:nvPr/>
        </p:nvSpPr>
        <p:spPr>
          <a:xfrm>
            <a:off x="6618732" y="2957575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COMENTÁRIOS</a:t>
            </a:r>
            <a:endParaRPr/>
          </a:p>
        </p:txBody>
      </p:sp>
      <p:sp>
        <p:nvSpPr>
          <p:cNvPr id="564" name="Google Shape;564;p17"/>
          <p:cNvSpPr/>
          <p:nvPr/>
        </p:nvSpPr>
        <p:spPr>
          <a:xfrm>
            <a:off x="6618718" y="3990465"/>
            <a:ext cx="1892400" cy="8811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/>
          <p:cNvSpPr txBox="1"/>
          <p:nvPr/>
        </p:nvSpPr>
        <p:spPr>
          <a:xfrm>
            <a:off x="6618714" y="4458331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4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244.777</a:t>
            </a: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4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17"/>
          <p:cNvSpPr/>
          <p:nvPr/>
        </p:nvSpPr>
        <p:spPr>
          <a:xfrm>
            <a:off x="6618732" y="3980912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ALCANCE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8"/>
          <p:cNvSpPr/>
          <p:nvPr/>
        </p:nvSpPr>
        <p:spPr>
          <a:xfrm rot="5400000">
            <a:off x="2260677" y="-1780200"/>
            <a:ext cx="4643640" cy="894672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8"/>
          <p:cNvSpPr/>
          <p:nvPr/>
        </p:nvSpPr>
        <p:spPr>
          <a:xfrm rot="5400000">
            <a:off x="-2520" y="324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18"/>
          <p:cNvPicPr preferRelativeResize="0"/>
          <p:nvPr/>
        </p:nvPicPr>
        <p:blipFill rotWithShape="1">
          <a:blip r:embed="rId3">
            <a:alphaModFix/>
          </a:blip>
          <a:srcRect l="21345" t="11540" r="59859" b="45872"/>
          <a:stretch/>
        </p:blipFill>
        <p:spPr>
          <a:xfrm>
            <a:off x="98280" y="1285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18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75" name="Google Shape;575;p18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0" name="Google Shape;580;p18" title="WhatsApp Image 2025-05-23 at 12.28.09 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6900" y="1143375"/>
            <a:ext cx="2259024" cy="38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8" title="WhatsApp Image 2025-05-23 at 12.28.09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8324" y="1159725"/>
            <a:ext cx="2259025" cy="3828884"/>
          </a:xfrm>
          <a:prstGeom prst="rect">
            <a:avLst/>
          </a:prstGeom>
          <a:solidFill>
            <a:srgbClr val="F0E8DB"/>
          </a:solidFill>
          <a:ln>
            <a:noFill/>
          </a:ln>
        </p:spPr>
      </p:pic>
      <p:sp>
        <p:nvSpPr>
          <p:cNvPr id="582" name="Google Shape;582;p18"/>
          <p:cNvSpPr/>
          <p:nvPr/>
        </p:nvSpPr>
        <p:spPr>
          <a:xfrm>
            <a:off x="2152975" y="299275"/>
            <a:ext cx="4837500" cy="6432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Números gerais do perfil -             5 a 22 de maio de 2025</a:t>
            </a:r>
            <a:endParaRPr sz="20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9"/>
          <p:cNvSpPr/>
          <p:nvPr/>
        </p:nvSpPr>
        <p:spPr>
          <a:xfrm rot="5400000">
            <a:off x="2260677" y="-1780200"/>
            <a:ext cx="4643640" cy="894672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9"/>
          <p:cNvSpPr/>
          <p:nvPr/>
        </p:nvSpPr>
        <p:spPr>
          <a:xfrm rot="5400000">
            <a:off x="-2520" y="324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19"/>
          <p:cNvPicPr preferRelativeResize="0"/>
          <p:nvPr/>
        </p:nvPicPr>
        <p:blipFill rotWithShape="1">
          <a:blip r:embed="rId3">
            <a:alphaModFix/>
          </a:blip>
          <a:srcRect l="21345" t="11540" r="59859" b="45872"/>
          <a:stretch/>
        </p:blipFill>
        <p:spPr>
          <a:xfrm>
            <a:off x="98280" y="1285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Google Shape;590;p19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91" name="Google Shape;591;p19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6" name="Google Shape;596;p19" title="WhatsApp Image 2025-05-23 at 12.28.08 (3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996" y="1742587"/>
            <a:ext cx="5122774" cy="3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9" title="WhatsApp Image 2025-05-23 at 12.28.08 (1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8750" y="477875"/>
            <a:ext cx="2914561" cy="449255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9"/>
          <p:cNvSpPr/>
          <p:nvPr/>
        </p:nvSpPr>
        <p:spPr>
          <a:xfrm>
            <a:off x="502925" y="602625"/>
            <a:ext cx="4837500" cy="6432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Números gerais do perfil -             5 a 22 de maio de 2025</a:t>
            </a:r>
            <a:endParaRPr sz="20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"/>
          <p:cNvSpPr/>
          <p:nvPr/>
        </p:nvSpPr>
        <p:spPr>
          <a:xfrm rot="5400000">
            <a:off x="2260677" y="-1780200"/>
            <a:ext cx="4643640" cy="894672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0"/>
          <p:cNvSpPr/>
          <p:nvPr/>
        </p:nvSpPr>
        <p:spPr>
          <a:xfrm rot="5400000">
            <a:off x="-2520" y="324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20"/>
          <p:cNvPicPr preferRelativeResize="0"/>
          <p:nvPr/>
        </p:nvPicPr>
        <p:blipFill rotWithShape="1">
          <a:blip r:embed="rId3">
            <a:alphaModFix/>
          </a:blip>
          <a:srcRect l="21345" t="11540" r="59859" b="45872"/>
          <a:stretch/>
        </p:blipFill>
        <p:spPr>
          <a:xfrm>
            <a:off x="98280" y="1285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20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607" name="Google Shape;607;p20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2" name="Google Shape;612;p20" title="WhatsApp Image 2025-05-23 at 12.28.08 (2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850" y="541075"/>
            <a:ext cx="3338500" cy="43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0"/>
          <p:cNvSpPr/>
          <p:nvPr/>
        </p:nvSpPr>
        <p:spPr>
          <a:xfrm>
            <a:off x="321450" y="813650"/>
            <a:ext cx="4511400" cy="5703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Post com mais alcance e engajamento</a:t>
            </a:r>
            <a:endParaRPr sz="20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4" name="Google Shape;614;p20"/>
          <p:cNvSpPr txBox="1"/>
          <p:nvPr/>
        </p:nvSpPr>
        <p:spPr>
          <a:xfrm>
            <a:off x="741200" y="2067950"/>
            <a:ext cx="3270600" cy="23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post com mais engajamento e visualizações foi sobre a manutenção das ações e cancelamento dos shows em Olinda. 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5cab378484_4_28"/>
          <p:cNvSpPr/>
          <p:nvPr/>
        </p:nvSpPr>
        <p:spPr>
          <a:xfrm rot="5400000">
            <a:off x="2260707" y="-1780110"/>
            <a:ext cx="4643700" cy="8946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35cab378484_4_28"/>
          <p:cNvSpPr/>
          <p:nvPr/>
        </p:nvSpPr>
        <p:spPr>
          <a:xfrm rot="5400000">
            <a:off x="-2520" y="312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g35cab378484_4_28"/>
          <p:cNvPicPr preferRelativeResize="0"/>
          <p:nvPr/>
        </p:nvPicPr>
        <p:blipFill rotWithShape="1">
          <a:blip r:embed="rId3">
            <a:alphaModFix/>
          </a:blip>
          <a:srcRect l="21344" t="11541" r="59859" b="45871"/>
          <a:stretch/>
        </p:blipFill>
        <p:spPr>
          <a:xfrm>
            <a:off x="98280" y="1285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g35cab378484_4_28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623" name="Google Shape;623;g35cab378484_4_28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5cab378484_4_28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35cab378484_4_28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35cab378484_4_28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g35cab378484_4_28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8" name="Google Shape;628;g35cab378484_4_28" title="WhatsApp Image 2025-05-23 at 14.09.1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800" y="218950"/>
            <a:ext cx="3622447" cy="4643701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35cab378484_4_28"/>
          <p:cNvSpPr/>
          <p:nvPr/>
        </p:nvSpPr>
        <p:spPr>
          <a:xfrm>
            <a:off x="332325" y="579350"/>
            <a:ext cx="3870000" cy="9099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Stories mais vistos</a:t>
            </a:r>
            <a:endParaRPr sz="20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0" name="Google Shape;630;g35cab378484_4_28"/>
          <p:cNvSpPr txBox="1"/>
          <p:nvPr/>
        </p:nvSpPr>
        <p:spPr>
          <a:xfrm>
            <a:off x="741200" y="2067950"/>
            <a:ext cx="3270600" cy="23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total de 171 stories, destacam-se os referentes à cobertura do Innovation Day 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5cab378484_4_16"/>
          <p:cNvSpPr/>
          <p:nvPr/>
        </p:nvSpPr>
        <p:spPr>
          <a:xfrm rot="5400000">
            <a:off x="2260707" y="-1780110"/>
            <a:ext cx="4643700" cy="8946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35cab378484_4_16"/>
          <p:cNvSpPr/>
          <p:nvPr/>
        </p:nvSpPr>
        <p:spPr>
          <a:xfrm rot="5400000">
            <a:off x="-2520" y="312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g35cab378484_4_16"/>
          <p:cNvPicPr preferRelativeResize="0"/>
          <p:nvPr/>
        </p:nvPicPr>
        <p:blipFill rotWithShape="1">
          <a:blip r:embed="rId3">
            <a:alphaModFix/>
          </a:blip>
          <a:srcRect l="21344" t="11541" r="59859" b="45871"/>
          <a:stretch/>
        </p:blipFill>
        <p:spPr>
          <a:xfrm>
            <a:off x="98280" y="1285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g35cab378484_4_16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639" name="Google Shape;639;g35cab378484_4_16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g35cab378484_4_16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g35cab378484_4_16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g35cab378484_4_16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g35cab378484_4_16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4" name="Google Shape;644;g35cab378484_4_16"/>
          <p:cNvSpPr/>
          <p:nvPr/>
        </p:nvSpPr>
        <p:spPr>
          <a:xfrm>
            <a:off x="662050" y="667325"/>
            <a:ext cx="3870000" cy="9099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Posts arquivados </a:t>
            </a:r>
            <a:endParaRPr sz="1800" b="1">
              <a:solidFill>
                <a:srgbClr val="DB5F3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devido ao cancelamento </a:t>
            </a:r>
            <a:endParaRPr sz="1800" b="1">
              <a:solidFill>
                <a:srgbClr val="DB5F3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dos shows</a:t>
            </a:r>
            <a:endParaRPr sz="20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45" name="Google Shape;645;g35cab378484_4_16" title="WhatsApp Image 2025-05-23 at 12.28.0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5854" y="121450"/>
            <a:ext cx="307324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46" name="Google Shape;646;g35cab378484_4_16"/>
          <p:cNvSpPr txBox="1"/>
          <p:nvPr/>
        </p:nvSpPr>
        <p:spPr>
          <a:xfrm>
            <a:off x="741200" y="2067950"/>
            <a:ext cx="3270600" cy="23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 posts foram arquivados devido ao cancelamento dos shows em Olinda e Jaboatão do Guararapes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5cab378484_4_49"/>
          <p:cNvSpPr/>
          <p:nvPr/>
        </p:nvSpPr>
        <p:spPr>
          <a:xfrm rot="5400000">
            <a:off x="2260707" y="-1780110"/>
            <a:ext cx="4643700" cy="89466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35cab378484_4_49"/>
          <p:cNvSpPr/>
          <p:nvPr/>
        </p:nvSpPr>
        <p:spPr>
          <a:xfrm rot="5400000">
            <a:off x="-2520" y="312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35cab378484_4_49"/>
          <p:cNvPicPr preferRelativeResize="0"/>
          <p:nvPr/>
        </p:nvPicPr>
        <p:blipFill rotWithShape="1">
          <a:blip r:embed="rId3">
            <a:alphaModFix/>
          </a:blip>
          <a:srcRect l="21344" t="11541" r="59859" b="45871"/>
          <a:stretch/>
        </p:blipFill>
        <p:spPr>
          <a:xfrm>
            <a:off x="98280" y="1285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" name="Google Shape;654;g35cab378484_4_49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655" name="Google Shape;655;g35cab378484_4_49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g35cab378484_4_49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g35cab378484_4_49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g35cab378484_4_49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g35cab378484_4_49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g35cab378484_4_49"/>
          <p:cNvSpPr/>
          <p:nvPr/>
        </p:nvSpPr>
        <p:spPr>
          <a:xfrm>
            <a:off x="662050" y="667325"/>
            <a:ext cx="3870000" cy="9099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Linkedin</a:t>
            </a:r>
            <a:endParaRPr sz="2000" b="1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61" name="Google Shape;661;g35cab378484_4_49" title="Captura de tela 2025-05-23 14163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001" y="676950"/>
            <a:ext cx="3580250" cy="43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35cab378484_4_49" title="Captura de tela 2025-05-23 1416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825" y="2255020"/>
            <a:ext cx="3788450" cy="20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caddd1737_0_11"/>
          <p:cNvSpPr/>
          <p:nvPr/>
        </p:nvSpPr>
        <p:spPr>
          <a:xfrm rot="-5400000">
            <a:off x="8078880" y="407880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" name="Google Shape;174;g35caddd1737_0_11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175" name="Google Shape;175;g35caddd1737_0_11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35caddd1737_0_11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35caddd1737_0_11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35caddd1737_0_11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35caddd1737_0_11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g35caddd1737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950" y="304800"/>
            <a:ext cx="487950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5caddd1737_0_11"/>
          <p:cNvSpPr txBox="1"/>
          <p:nvPr/>
        </p:nvSpPr>
        <p:spPr>
          <a:xfrm>
            <a:off x="582950" y="304800"/>
            <a:ext cx="3588600" cy="4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marcar a primeira edição da Semana S do Comércio de Bens, Serviços e Turismo, idealizada pela Confederação Nacional do Comércio (CNC) em celebração aos seus 80 anos, o Sistema Fecomércio/Sesc/Senac Pernambuco, em parceria com sindicatos empresariais, promoveu uma programação especial entre os dias 11 e 18 de maio. A iniciativa, realizada de forma simultânea em todo o país, teve como objetivo aproximar o Sistema Comércio da população e de empresários locais por meio de serviços gratuitos e ações de relacionamento.</a:t>
            </a: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parte das ações de visibilidade e fortalecimento institucional da iniciativa, este relatório reúne as entregas realizadas pela Dupla Comunicação para o Sistema Fecomércio/Sesc/Senac Pernambuco, na condução da assessoria de comunicação e das ações de relações públicas integradas para a Semana S no estado. A cobertura incluiu planejamento estratégico, relacionamento com imprensa, acompanhamentos e produção de conteúdo institucional e de divulgação.</a:t>
            </a:r>
            <a:endParaRPr sz="12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2" name="Google Shape;182;g35caddd1737_0_11"/>
          <p:cNvSpPr txBox="1"/>
          <p:nvPr/>
        </p:nvSpPr>
        <p:spPr>
          <a:xfrm>
            <a:off x="582950" y="14695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CONTEXTO</a:t>
            </a:r>
            <a:endParaRPr sz="15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>
          <a:extLst>
            <a:ext uri="{FF2B5EF4-FFF2-40B4-BE49-F238E27FC236}">
              <a16:creationId xmlns:a16="http://schemas.microsoft.com/office/drawing/2014/main" id="{AC1E01DD-0C97-C320-C1AB-18781BC4A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17">
            <a:extLst>
              <a:ext uri="{FF2B5EF4-FFF2-40B4-BE49-F238E27FC236}">
                <a16:creationId xmlns:a16="http://schemas.microsoft.com/office/drawing/2014/main" id="{A1471720-EB3E-914A-4056-97D3AD3DD9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17">
            <a:extLst>
              <a:ext uri="{FF2B5EF4-FFF2-40B4-BE49-F238E27FC236}">
                <a16:creationId xmlns:a16="http://schemas.microsoft.com/office/drawing/2014/main" id="{1059F218-E120-1A5B-2FEF-65D6F6950CE7}"/>
              </a:ext>
            </a:extLst>
          </p:cNvPr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24" name="Google Shape;524;p17">
              <a:extLst>
                <a:ext uri="{FF2B5EF4-FFF2-40B4-BE49-F238E27FC236}">
                  <a16:creationId xmlns:a16="http://schemas.microsoft.com/office/drawing/2014/main" id="{F0F8BC63-C611-984F-F455-E12A69C68F58}"/>
                </a:ext>
              </a:extLst>
            </p:cNvPr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7">
              <a:extLst>
                <a:ext uri="{FF2B5EF4-FFF2-40B4-BE49-F238E27FC236}">
                  <a16:creationId xmlns:a16="http://schemas.microsoft.com/office/drawing/2014/main" id="{05B3DACE-CAEA-824F-47C6-E8A41E4079F0}"/>
                </a:ext>
              </a:extLst>
            </p:cNvPr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7">
              <a:extLst>
                <a:ext uri="{FF2B5EF4-FFF2-40B4-BE49-F238E27FC236}">
                  <a16:creationId xmlns:a16="http://schemas.microsoft.com/office/drawing/2014/main" id="{34A0BBF2-1AC1-70CB-0C3E-AC0A14440702}"/>
                </a:ext>
              </a:extLst>
            </p:cNvPr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7">
              <a:extLst>
                <a:ext uri="{FF2B5EF4-FFF2-40B4-BE49-F238E27FC236}">
                  <a16:creationId xmlns:a16="http://schemas.microsoft.com/office/drawing/2014/main" id="{13D1047B-80DD-7386-6ECE-27AEAFC07E2A}"/>
                </a:ext>
              </a:extLst>
            </p:cNvPr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7">
              <a:extLst>
                <a:ext uri="{FF2B5EF4-FFF2-40B4-BE49-F238E27FC236}">
                  <a16:creationId xmlns:a16="http://schemas.microsoft.com/office/drawing/2014/main" id="{FFF14B72-1B66-8FB4-71A3-003C08F5FC1B}"/>
                </a:ext>
              </a:extLst>
            </p:cNvPr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17">
            <a:extLst>
              <a:ext uri="{FF2B5EF4-FFF2-40B4-BE49-F238E27FC236}">
                <a16:creationId xmlns:a16="http://schemas.microsoft.com/office/drawing/2014/main" id="{838D3E82-65FE-A4E1-3AE9-61299A781793}"/>
              </a:ext>
            </a:extLst>
          </p:cNvPr>
          <p:cNvSpPr/>
          <p:nvPr/>
        </p:nvSpPr>
        <p:spPr>
          <a:xfrm>
            <a:off x="433061" y="1041784"/>
            <a:ext cx="1892400" cy="11715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7">
            <a:extLst>
              <a:ext uri="{FF2B5EF4-FFF2-40B4-BE49-F238E27FC236}">
                <a16:creationId xmlns:a16="http://schemas.microsoft.com/office/drawing/2014/main" id="{87EFEABE-0DE3-4455-6534-1DD90DAC2DB7}"/>
              </a:ext>
            </a:extLst>
          </p:cNvPr>
          <p:cNvSpPr/>
          <p:nvPr/>
        </p:nvSpPr>
        <p:spPr>
          <a:xfrm>
            <a:off x="433061" y="1041660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Quantidade de posts</a:t>
            </a:r>
            <a:endParaRPr sz="1200" dirty="0"/>
          </a:p>
        </p:txBody>
      </p:sp>
      <p:sp>
        <p:nvSpPr>
          <p:cNvPr id="542" name="Google Shape;542;p17">
            <a:extLst>
              <a:ext uri="{FF2B5EF4-FFF2-40B4-BE49-F238E27FC236}">
                <a16:creationId xmlns:a16="http://schemas.microsoft.com/office/drawing/2014/main" id="{BC860403-58B8-7E02-7194-360C8F79AAE0}"/>
              </a:ext>
            </a:extLst>
          </p:cNvPr>
          <p:cNvSpPr txBox="1"/>
          <p:nvPr/>
        </p:nvSpPr>
        <p:spPr>
          <a:xfrm>
            <a:off x="433061" y="1509489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138 nos stories (Instagram), 16.05 no </a:t>
            </a:r>
            <a:r>
              <a:rPr lang="pt-BR" sz="1200" b="1" dirty="0" err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youtube</a:t>
            </a: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(live).</a:t>
            </a:r>
          </a:p>
        </p:txBody>
      </p:sp>
      <p:sp>
        <p:nvSpPr>
          <p:cNvPr id="546" name="Google Shape;546;p17">
            <a:extLst>
              <a:ext uri="{FF2B5EF4-FFF2-40B4-BE49-F238E27FC236}">
                <a16:creationId xmlns:a16="http://schemas.microsoft.com/office/drawing/2014/main" id="{28A6C2CD-B3A1-7BED-C4CB-5A850D3B4F62}"/>
              </a:ext>
            </a:extLst>
          </p:cNvPr>
          <p:cNvSpPr/>
          <p:nvPr/>
        </p:nvSpPr>
        <p:spPr>
          <a:xfrm>
            <a:off x="433061" y="2346768"/>
            <a:ext cx="1892400" cy="134896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7">
            <a:extLst>
              <a:ext uri="{FF2B5EF4-FFF2-40B4-BE49-F238E27FC236}">
                <a16:creationId xmlns:a16="http://schemas.microsoft.com/office/drawing/2014/main" id="{501B72BC-DF71-86CD-6ED6-FBCE52931D41}"/>
              </a:ext>
            </a:extLst>
          </p:cNvPr>
          <p:cNvSpPr/>
          <p:nvPr/>
        </p:nvSpPr>
        <p:spPr>
          <a:xfrm>
            <a:off x="433061" y="2337215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Impressões/Visualizações</a:t>
            </a:r>
            <a:endParaRPr sz="1200" dirty="0"/>
          </a:p>
        </p:txBody>
      </p:sp>
      <p:sp>
        <p:nvSpPr>
          <p:cNvPr id="548" name="Google Shape;548;p17">
            <a:extLst>
              <a:ext uri="{FF2B5EF4-FFF2-40B4-BE49-F238E27FC236}">
                <a16:creationId xmlns:a16="http://schemas.microsoft.com/office/drawing/2014/main" id="{ADBA3424-3631-F618-7CCC-2D54B32ABEC0}"/>
              </a:ext>
            </a:extLst>
          </p:cNvPr>
          <p:cNvSpPr txBox="1"/>
          <p:nvPr/>
        </p:nvSpPr>
        <p:spPr>
          <a:xfrm>
            <a:off x="433061" y="2727993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245226 nos stories (Instagram), 12962 no </a:t>
            </a:r>
            <a:r>
              <a:rPr lang="pt-BR" sz="1200" b="1" dirty="0" err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youtube</a:t>
            </a: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(live).</a:t>
            </a:r>
            <a:endParaRPr sz="12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9" name="Google Shape;549;p17">
            <a:extLst>
              <a:ext uri="{FF2B5EF4-FFF2-40B4-BE49-F238E27FC236}">
                <a16:creationId xmlns:a16="http://schemas.microsoft.com/office/drawing/2014/main" id="{0EB7A842-3C32-2C1E-A45E-1825FA9A3B76}"/>
              </a:ext>
            </a:extLst>
          </p:cNvPr>
          <p:cNvSpPr/>
          <p:nvPr/>
        </p:nvSpPr>
        <p:spPr>
          <a:xfrm>
            <a:off x="2513278" y="2346768"/>
            <a:ext cx="1892400" cy="134896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>
            <a:extLst>
              <a:ext uri="{FF2B5EF4-FFF2-40B4-BE49-F238E27FC236}">
                <a16:creationId xmlns:a16="http://schemas.microsoft.com/office/drawing/2014/main" id="{4FD7CCF9-9CAE-E7DE-B15C-C6D49A3252F0}"/>
              </a:ext>
            </a:extLst>
          </p:cNvPr>
          <p:cNvSpPr txBox="1"/>
          <p:nvPr/>
        </p:nvSpPr>
        <p:spPr>
          <a:xfrm>
            <a:off x="2513274" y="2727993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236440 nos stories (Instagram)</a:t>
            </a:r>
            <a:endParaRPr sz="12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1" name="Google Shape;551;p17">
            <a:extLst>
              <a:ext uri="{FF2B5EF4-FFF2-40B4-BE49-F238E27FC236}">
                <a16:creationId xmlns:a16="http://schemas.microsoft.com/office/drawing/2014/main" id="{C43CCC7F-8976-2F83-C7D2-E288110523D6}"/>
              </a:ext>
            </a:extLst>
          </p:cNvPr>
          <p:cNvSpPr/>
          <p:nvPr/>
        </p:nvSpPr>
        <p:spPr>
          <a:xfrm>
            <a:off x="2513292" y="2337215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Alcance</a:t>
            </a:r>
            <a:endParaRPr sz="1200" dirty="0"/>
          </a:p>
        </p:txBody>
      </p:sp>
      <p:sp>
        <p:nvSpPr>
          <p:cNvPr id="552" name="Google Shape;552;p17">
            <a:extLst>
              <a:ext uri="{FF2B5EF4-FFF2-40B4-BE49-F238E27FC236}">
                <a16:creationId xmlns:a16="http://schemas.microsoft.com/office/drawing/2014/main" id="{C15475A5-BC0C-F8F9-E4E2-07DA86D6017C}"/>
              </a:ext>
            </a:extLst>
          </p:cNvPr>
          <p:cNvSpPr/>
          <p:nvPr/>
        </p:nvSpPr>
        <p:spPr>
          <a:xfrm>
            <a:off x="817405" y="299275"/>
            <a:ext cx="3391774" cy="6051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b="1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DADOS GERAIS </a:t>
            </a:r>
            <a:r>
              <a:rPr lang="pt-BR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SEMANA S: </a:t>
            </a:r>
            <a:r>
              <a:rPr lang="pt-BR" dirty="0">
                <a:solidFill>
                  <a:srgbClr val="DB5F30"/>
                </a:solidFill>
                <a:latin typeface="+mj-lt"/>
                <a:ea typeface="Arial Black"/>
                <a:cs typeface="Arial Black"/>
                <a:sym typeface="Arial Black"/>
              </a:rPr>
              <a:t>SENAC PE </a:t>
            </a:r>
            <a:endParaRPr lang="pt-BR" sz="1600" dirty="0">
              <a:solidFill>
                <a:srgbClr val="DB5F30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6" name="Google Shape;556;p17">
            <a:extLst>
              <a:ext uri="{FF2B5EF4-FFF2-40B4-BE49-F238E27FC236}">
                <a16:creationId xmlns:a16="http://schemas.microsoft.com/office/drawing/2014/main" id="{F56F6EEE-C61E-89DB-A413-FEA97FB84783}"/>
              </a:ext>
            </a:extLst>
          </p:cNvPr>
          <p:cNvSpPr/>
          <p:nvPr/>
        </p:nvSpPr>
        <p:spPr>
          <a:xfrm>
            <a:off x="2513296" y="1041659"/>
            <a:ext cx="1892400" cy="117171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7" name="Google Shape;557;p17">
            <a:extLst>
              <a:ext uri="{FF2B5EF4-FFF2-40B4-BE49-F238E27FC236}">
                <a16:creationId xmlns:a16="http://schemas.microsoft.com/office/drawing/2014/main" id="{39CE5875-5C96-0837-2AF2-F4152D5AF588}"/>
              </a:ext>
            </a:extLst>
          </p:cNvPr>
          <p:cNvSpPr txBox="1"/>
          <p:nvPr/>
        </p:nvSpPr>
        <p:spPr>
          <a:xfrm>
            <a:off x="2513292" y="1245630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733 nos Stories (Instagram)</a:t>
            </a:r>
            <a:endParaRPr sz="12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8" name="Google Shape;558;p17">
            <a:extLst>
              <a:ext uri="{FF2B5EF4-FFF2-40B4-BE49-F238E27FC236}">
                <a16:creationId xmlns:a16="http://schemas.microsoft.com/office/drawing/2014/main" id="{D88747A4-2172-E4A1-8789-3F48505CBE7C}"/>
              </a:ext>
            </a:extLst>
          </p:cNvPr>
          <p:cNvSpPr/>
          <p:nvPr/>
        </p:nvSpPr>
        <p:spPr>
          <a:xfrm>
            <a:off x="2513310" y="1041659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Engajamento</a:t>
            </a:r>
            <a:endParaRPr sz="1200" dirty="0"/>
          </a:p>
        </p:txBody>
      </p:sp>
      <p:sp>
        <p:nvSpPr>
          <p:cNvPr id="564" name="Google Shape;564;p17">
            <a:extLst>
              <a:ext uri="{FF2B5EF4-FFF2-40B4-BE49-F238E27FC236}">
                <a16:creationId xmlns:a16="http://schemas.microsoft.com/office/drawing/2014/main" id="{28FFA3A0-5694-E5C2-CD63-59AF25F86C13}"/>
              </a:ext>
            </a:extLst>
          </p:cNvPr>
          <p:cNvSpPr/>
          <p:nvPr/>
        </p:nvSpPr>
        <p:spPr>
          <a:xfrm>
            <a:off x="433047" y="3835631"/>
            <a:ext cx="1892400" cy="99904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>
            <a:extLst>
              <a:ext uri="{FF2B5EF4-FFF2-40B4-BE49-F238E27FC236}">
                <a16:creationId xmlns:a16="http://schemas.microsoft.com/office/drawing/2014/main" id="{B7FA4F35-8744-536F-C001-FCC15C47481A}"/>
              </a:ext>
            </a:extLst>
          </p:cNvPr>
          <p:cNvSpPr txBox="1"/>
          <p:nvPr/>
        </p:nvSpPr>
        <p:spPr>
          <a:xfrm>
            <a:off x="433043" y="4134846"/>
            <a:ext cx="1892400" cy="70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548 no </a:t>
            </a:r>
            <a:r>
              <a:rPr lang="pt-BR" sz="1200" b="1" dirty="0" err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youtube</a:t>
            </a:r>
            <a:endParaRPr sz="12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17">
            <a:extLst>
              <a:ext uri="{FF2B5EF4-FFF2-40B4-BE49-F238E27FC236}">
                <a16:creationId xmlns:a16="http://schemas.microsoft.com/office/drawing/2014/main" id="{EAE24255-7C39-25C4-F03B-D38168772E96}"/>
              </a:ext>
            </a:extLst>
          </p:cNvPr>
          <p:cNvSpPr/>
          <p:nvPr/>
        </p:nvSpPr>
        <p:spPr>
          <a:xfrm>
            <a:off x="433061" y="3826078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Ganho de Seguidores </a:t>
            </a:r>
            <a:endParaRPr sz="1200" dirty="0"/>
          </a:p>
        </p:txBody>
      </p:sp>
      <p:sp>
        <p:nvSpPr>
          <p:cNvPr id="521" name="Google Shape;521;p17">
            <a:extLst>
              <a:ext uri="{FF2B5EF4-FFF2-40B4-BE49-F238E27FC236}">
                <a16:creationId xmlns:a16="http://schemas.microsoft.com/office/drawing/2014/main" id="{8A61AD45-62BC-594B-8050-C6FD21357A78}"/>
              </a:ext>
            </a:extLst>
          </p:cNvPr>
          <p:cNvSpPr/>
          <p:nvPr/>
        </p:nvSpPr>
        <p:spPr>
          <a:xfrm>
            <a:off x="0" y="4091649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17">
            <a:extLst>
              <a:ext uri="{FF2B5EF4-FFF2-40B4-BE49-F238E27FC236}">
                <a16:creationId xmlns:a16="http://schemas.microsoft.com/office/drawing/2014/main" id="{F1C6504B-34AB-FE3E-8257-62D20C6A10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129361" y="4634169"/>
            <a:ext cx="404639" cy="41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 descr="Tela de celular com publicação numa rede social&#10;&#10;O conteúdo gerado por IA pode estar incorreto.">
            <a:extLst>
              <a:ext uri="{FF2B5EF4-FFF2-40B4-BE49-F238E27FC236}">
                <a16:creationId xmlns:a16="http://schemas.microsoft.com/office/drawing/2014/main" id="{45AA4891-8E1D-F036-A669-629AD4B9D1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96" b="15094"/>
          <a:stretch>
            <a:fillRect/>
          </a:stretch>
        </p:blipFill>
        <p:spPr>
          <a:xfrm>
            <a:off x="7531954" y="255633"/>
            <a:ext cx="1314123" cy="2286858"/>
          </a:xfrm>
          <a:prstGeom prst="rect">
            <a:avLst/>
          </a:prstGeom>
        </p:spPr>
      </p:pic>
      <p:pic>
        <p:nvPicPr>
          <p:cNvPr id="31" name="Imagem 30" descr="Uma imagem contendo homem, segurando, mesa, tela&#10;&#10;O conteúdo gerado por IA pode estar incorreto.">
            <a:extLst>
              <a:ext uri="{FF2B5EF4-FFF2-40B4-BE49-F238E27FC236}">
                <a16:creationId xmlns:a16="http://schemas.microsoft.com/office/drawing/2014/main" id="{903CEFF9-4DD5-B22C-DD7F-18BB6F098D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596" b="15094"/>
          <a:stretch>
            <a:fillRect/>
          </a:stretch>
        </p:blipFill>
        <p:spPr>
          <a:xfrm>
            <a:off x="6135123" y="2614668"/>
            <a:ext cx="1314123" cy="2286858"/>
          </a:xfrm>
          <a:prstGeom prst="rect">
            <a:avLst/>
          </a:prstGeom>
        </p:spPr>
      </p:pic>
      <p:pic>
        <p:nvPicPr>
          <p:cNvPr id="32" name="Imagem 31" descr="Imagem digital fictícia de personagem de jogo de vídeo game&#10;&#10;O conteúdo gerado por IA pode estar incorreto.">
            <a:extLst>
              <a:ext uri="{FF2B5EF4-FFF2-40B4-BE49-F238E27FC236}">
                <a16:creationId xmlns:a16="http://schemas.microsoft.com/office/drawing/2014/main" id="{58F26F14-245A-B4D0-0C90-DFBED995E8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503" b="15187"/>
          <a:stretch>
            <a:fillRect/>
          </a:stretch>
        </p:blipFill>
        <p:spPr>
          <a:xfrm>
            <a:off x="4738292" y="265186"/>
            <a:ext cx="1314123" cy="2286858"/>
          </a:xfrm>
          <a:prstGeom prst="rect">
            <a:avLst/>
          </a:prstGeom>
        </p:spPr>
      </p:pic>
      <p:pic>
        <p:nvPicPr>
          <p:cNvPr id="33" name="Imagem 3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9911EC88-5F70-5B39-2005-9EE1E5F7B3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596" b="15094"/>
          <a:stretch>
            <a:fillRect/>
          </a:stretch>
        </p:blipFill>
        <p:spPr>
          <a:xfrm>
            <a:off x="7531954" y="2614669"/>
            <a:ext cx="1314123" cy="2286857"/>
          </a:xfrm>
          <a:prstGeom prst="rect">
            <a:avLst/>
          </a:prstGeom>
        </p:spPr>
      </p:pic>
      <p:pic>
        <p:nvPicPr>
          <p:cNvPr id="35" name="Imagem 3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E633462-438A-444E-F1CB-F75B3FDDDF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596" b="15094"/>
          <a:stretch>
            <a:fillRect/>
          </a:stretch>
        </p:blipFill>
        <p:spPr>
          <a:xfrm>
            <a:off x="4738292" y="2614669"/>
            <a:ext cx="1314123" cy="2286858"/>
          </a:xfrm>
          <a:prstGeom prst="rect">
            <a:avLst/>
          </a:prstGeom>
        </p:spPr>
      </p:pic>
      <p:pic>
        <p:nvPicPr>
          <p:cNvPr id="36" name="Imagem 3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379D145-A0AC-21DE-337C-02F888CDC7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725" b="14965"/>
          <a:stretch>
            <a:fillRect/>
          </a:stretch>
        </p:blipFill>
        <p:spPr>
          <a:xfrm>
            <a:off x="6135123" y="265186"/>
            <a:ext cx="1314123" cy="228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66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>
          <a:extLst>
            <a:ext uri="{FF2B5EF4-FFF2-40B4-BE49-F238E27FC236}">
              <a16:creationId xmlns:a16="http://schemas.microsoft.com/office/drawing/2014/main" id="{DF88E6AB-A316-F554-FBF5-0BBABCA0F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17">
            <a:extLst>
              <a:ext uri="{FF2B5EF4-FFF2-40B4-BE49-F238E27FC236}">
                <a16:creationId xmlns:a16="http://schemas.microsoft.com/office/drawing/2014/main" id="{C87B5C0D-CE3C-B928-EAE3-144FD888F1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17">
            <a:extLst>
              <a:ext uri="{FF2B5EF4-FFF2-40B4-BE49-F238E27FC236}">
                <a16:creationId xmlns:a16="http://schemas.microsoft.com/office/drawing/2014/main" id="{9DA4B617-9D87-676A-EDA5-4EAB2E4F2845}"/>
              </a:ext>
            </a:extLst>
          </p:cNvPr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24" name="Google Shape;524;p17">
              <a:extLst>
                <a:ext uri="{FF2B5EF4-FFF2-40B4-BE49-F238E27FC236}">
                  <a16:creationId xmlns:a16="http://schemas.microsoft.com/office/drawing/2014/main" id="{E69DA6DF-543A-61AF-119A-74E4925AF2C0}"/>
                </a:ext>
              </a:extLst>
            </p:cNvPr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7">
              <a:extLst>
                <a:ext uri="{FF2B5EF4-FFF2-40B4-BE49-F238E27FC236}">
                  <a16:creationId xmlns:a16="http://schemas.microsoft.com/office/drawing/2014/main" id="{2223A1BD-0AB4-8131-79D7-BB806F000446}"/>
                </a:ext>
              </a:extLst>
            </p:cNvPr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7">
              <a:extLst>
                <a:ext uri="{FF2B5EF4-FFF2-40B4-BE49-F238E27FC236}">
                  <a16:creationId xmlns:a16="http://schemas.microsoft.com/office/drawing/2014/main" id="{E03D528E-B94F-6419-EE21-EE7EE5737979}"/>
                </a:ext>
              </a:extLst>
            </p:cNvPr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7">
              <a:extLst>
                <a:ext uri="{FF2B5EF4-FFF2-40B4-BE49-F238E27FC236}">
                  <a16:creationId xmlns:a16="http://schemas.microsoft.com/office/drawing/2014/main" id="{8484B806-8433-4B03-093D-60B2008F3F9D}"/>
                </a:ext>
              </a:extLst>
            </p:cNvPr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7">
              <a:extLst>
                <a:ext uri="{FF2B5EF4-FFF2-40B4-BE49-F238E27FC236}">
                  <a16:creationId xmlns:a16="http://schemas.microsoft.com/office/drawing/2014/main" id="{10D56F45-4FF3-07AB-FCB9-75D5266331E9}"/>
                </a:ext>
              </a:extLst>
            </p:cNvPr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17">
            <a:extLst>
              <a:ext uri="{FF2B5EF4-FFF2-40B4-BE49-F238E27FC236}">
                <a16:creationId xmlns:a16="http://schemas.microsoft.com/office/drawing/2014/main" id="{FC71708F-2E05-3E74-DE59-46806F198C55}"/>
              </a:ext>
            </a:extLst>
          </p:cNvPr>
          <p:cNvSpPr/>
          <p:nvPr/>
        </p:nvSpPr>
        <p:spPr>
          <a:xfrm>
            <a:off x="433043" y="998672"/>
            <a:ext cx="1892400" cy="11715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7">
            <a:extLst>
              <a:ext uri="{FF2B5EF4-FFF2-40B4-BE49-F238E27FC236}">
                <a16:creationId xmlns:a16="http://schemas.microsoft.com/office/drawing/2014/main" id="{DBE27EAC-FFFD-07CC-9BBE-FBFF3EBD474D}"/>
              </a:ext>
            </a:extLst>
          </p:cNvPr>
          <p:cNvSpPr/>
          <p:nvPr/>
        </p:nvSpPr>
        <p:spPr>
          <a:xfrm>
            <a:off x="433043" y="998548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Quantidade de posts</a:t>
            </a:r>
            <a:endParaRPr sz="1200" dirty="0"/>
          </a:p>
        </p:txBody>
      </p:sp>
      <p:sp>
        <p:nvSpPr>
          <p:cNvPr id="542" name="Google Shape;542;p17">
            <a:extLst>
              <a:ext uri="{FF2B5EF4-FFF2-40B4-BE49-F238E27FC236}">
                <a16:creationId xmlns:a16="http://schemas.microsoft.com/office/drawing/2014/main" id="{07FF0C5C-4DD2-3F5A-C5B5-146BA0E9D7E9}"/>
              </a:ext>
            </a:extLst>
          </p:cNvPr>
          <p:cNvSpPr txBox="1"/>
          <p:nvPr/>
        </p:nvSpPr>
        <p:spPr>
          <a:xfrm>
            <a:off x="433043" y="1466377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27 nos stories e 1 no feed (Instagram)</a:t>
            </a:r>
          </a:p>
        </p:txBody>
      </p:sp>
      <p:sp>
        <p:nvSpPr>
          <p:cNvPr id="546" name="Google Shape;546;p17">
            <a:extLst>
              <a:ext uri="{FF2B5EF4-FFF2-40B4-BE49-F238E27FC236}">
                <a16:creationId xmlns:a16="http://schemas.microsoft.com/office/drawing/2014/main" id="{D8D800BA-0359-21C8-3CED-AC6360B51428}"/>
              </a:ext>
            </a:extLst>
          </p:cNvPr>
          <p:cNvSpPr/>
          <p:nvPr/>
        </p:nvSpPr>
        <p:spPr>
          <a:xfrm>
            <a:off x="433043" y="2303656"/>
            <a:ext cx="1892400" cy="134896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7">
            <a:extLst>
              <a:ext uri="{FF2B5EF4-FFF2-40B4-BE49-F238E27FC236}">
                <a16:creationId xmlns:a16="http://schemas.microsoft.com/office/drawing/2014/main" id="{213C4C54-BE51-CCD8-AF84-EF6313E6D6FB}"/>
              </a:ext>
            </a:extLst>
          </p:cNvPr>
          <p:cNvSpPr/>
          <p:nvPr/>
        </p:nvSpPr>
        <p:spPr>
          <a:xfrm>
            <a:off x="433043" y="2294103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Impressões/Visualizações</a:t>
            </a:r>
            <a:endParaRPr sz="1200" dirty="0"/>
          </a:p>
        </p:txBody>
      </p:sp>
      <p:sp>
        <p:nvSpPr>
          <p:cNvPr id="548" name="Google Shape;548;p17">
            <a:extLst>
              <a:ext uri="{FF2B5EF4-FFF2-40B4-BE49-F238E27FC236}">
                <a16:creationId xmlns:a16="http://schemas.microsoft.com/office/drawing/2014/main" id="{3084F777-9928-2AC1-76CB-0DA2DC212842}"/>
              </a:ext>
            </a:extLst>
          </p:cNvPr>
          <p:cNvSpPr txBox="1"/>
          <p:nvPr/>
        </p:nvSpPr>
        <p:spPr>
          <a:xfrm>
            <a:off x="433043" y="2684881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52.656 nos stories e 595 no feed (Instagram)</a:t>
            </a:r>
          </a:p>
        </p:txBody>
      </p:sp>
      <p:sp>
        <p:nvSpPr>
          <p:cNvPr id="549" name="Google Shape;549;p17">
            <a:extLst>
              <a:ext uri="{FF2B5EF4-FFF2-40B4-BE49-F238E27FC236}">
                <a16:creationId xmlns:a16="http://schemas.microsoft.com/office/drawing/2014/main" id="{91EAE88D-D6C2-BC80-C91B-DE3F4C63E2BB}"/>
              </a:ext>
            </a:extLst>
          </p:cNvPr>
          <p:cNvSpPr/>
          <p:nvPr/>
        </p:nvSpPr>
        <p:spPr>
          <a:xfrm>
            <a:off x="2573506" y="2303656"/>
            <a:ext cx="1892400" cy="134896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>
            <a:extLst>
              <a:ext uri="{FF2B5EF4-FFF2-40B4-BE49-F238E27FC236}">
                <a16:creationId xmlns:a16="http://schemas.microsoft.com/office/drawing/2014/main" id="{BC48F6C0-2A8A-EA6A-5715-7D3934271E3C}"/>
              </a:ext>
            </a:extLst>
          </p:cNvPr>
          <p:cNvSpPr txBox="1"/>
          <p:nvPr/>
        </p:nvSpPr>
        <p:spPr>
          <a:xfrm>
            <a:off x="2573502" y="2684881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47.297 nos stories e 366 no feed (Instagram)</a:t>
            </a:r>
          </a:p>
        </p:txBody>
      </p:sp>
      <p:sp>
        <p:nvSpPr>
          <p:cNvPr id="551" name="Google Shape;551;p17">
            <a:extLst>
              <a:ext uri="{FF2B5EF4-FFF2-40B4-BE49-F238E27FC236}">
                <a16:creationId xmlns:a16="http://schemas.microsoft.com/office/drawing/2014/main" id="{50C000E0-D907-DBAF-3647-C7DD46BCE2FA}"/>
              </a:ext>
            </a:extLst>
          </p:cNvPr>
          <p:cNvSpPr/>
          <p:nvPr/>
        </p:nvSpPr>
        <p:spPr>
          <a:xfrm>
            <a:off x="2573520" y="2294103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Alcance</a:t>
            </a:r>
            <a:endParaRPr sz="1200" dirty="0"/>
          </a:p>
        </p:txBody>
      </p:sp>
      <p:sp>
        <p:nvSpPr>
          <p:cNvPr id="552" name="Google Shape;552;p17">
            <a:extLst>
              <a:ext uri="{FF2B5EF4-FFF2-40B4-BE49-F238E27FC236}">
                <a16:creationId xmlns:a16="http://schemas.microsoft.com/office/drawing/2014/main" id="{EF9E669C-E5FB-A7A5-DF69-2895AFA76AC4}"/>
              </a:ext>
            </a:extLst>
          </p:cNvPr>
          <p:cNvSpPr/>
          <p:nvPr/>
        </p:nvSpPr>
        <p:spPr>
          <a:xfrm>
            <a:off x="809953" y="299275"/>
            <a:ext cx="3406642" cy="6051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b="1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DADOS GERAIS </a:t>
            </a:r>
            <a:r>
              <a:rPr lang="pt-BR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SEMANA S: </a:t>
            </a:r>
            <a:r>
              <a:rPr lang="pt-BR" dirty="0">
                <a:solidFill>
                  <a:srgbClr val="DB5F30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PETROLINA</a:t>
            </a:r>
            <a:endParaRPr lang="pt-BR" sz="1600" dirty="0">
              <a:solidFill>
                <a:srgbClr val="DB5F30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56" name="Google Shape;556;p17">
            <a:extLst>
              <a:ext uri="{FF2B5EF4-FFF2-40B4-BE49-F238E27FC236}">
                <a16:creationId xmlns:a16="http://schemas.microsoft.com/office/drawing/2014/main" id="{FF051239-AE2F-7804-A9CB-40244FDD1A15}"/>
              </a:ext>
            </a:extLst>
          </p:cNvPr>
          <p:cNvSpPr/>
          <p:nvPr/>
        </p:nvSpPr>
        <p:spPr>
          <a:xfrm>
            <a:off x="2513278" y="998547"/>
            <a:ext cx="1892400" cy="117171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7" name="Google Shape;557;p17">
            <a:extLst>
              <a:ext uri="{FF2B5EF4-FFF2-40B4-BE49-F238E27FC236}">
                <a16:creationId xmlns:a16="http://schemas.microsoft.com/office/drawing/2014/main" id="{5FB1E034-A579-A02C-1E8D-A705F121FC0C}"/>
              </a:ext>
            </a:extLst>
          </p:cNvPr>
          <p:cNvSpPr txBox="1"/>
          <p:nvPr/>
        </p:nvSpPr>
        <p:spPr>
          <a:xfrm>
            <a:off x="2513274" y="1275164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296 nos stories e 35 no feed (Instagram)</a:t>
            </a:r>
          </a:p>
        </p:txBody>
      </p:sp>
      <p:sp>
        <p:nvSpPr>
          <p:cNvPr id="558" name="Google Shape;558;p17">
            <a:extLst>
              <a:ext uri="{FF2B5EF4-FFF2-40B4-BE49-F238E27FC236}">
                <a16:creationId xmlns:a16="http://schemas.microsoft.com/office/drawing/2014/main" id="{5355577E-25B1-D755-292C-D5BD58E20F31}"/>
              </a:ext>
            </a:extLst>
          </p:cNvPr>
          <p:cNvSpPr/>
          <p:nvPr/>
        </p:nvSpPr>
        <p:spPr>
          <a:xfrm>
            <a:off x="2513292" y="998547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Engajamento</a:t>
            </a:r>
            <a:endParaRPr sz="1200" dirty="0"/>
          </a:p>
        </p:txBody>
      </p:sp>
      <p:sp>
        <p:nvSpPr>
          <p:cNvPr id="564" name="Google Shape;564;p17">
            <a:extLst>
              <a:ext uri="{FF2B5EF4-FFF2-40B4-BE49-F238E27FC236}">
                <a16:creationId xmlns:a16="http://schemas.microsoft.com/office/drawing/2014/main" id="{8EA10B1D-2DC7-7029-91A9-F8A2AA6087E5}"/>
              </a:ext>
            </a:extLst>
          </p:cNvPr>
          <p:cNvSpPr/>
          <p:nvPr/>
        </p:nvSpPr>
        <p:spPr>
          <a:xfrm>
            <a:off x="433047" y="3821500"/>
            <a:ext cx="1892400" cy="102272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>
            <a:extLst>
              <a:ext uri="{FF2B5EF4-FFF2-40B4-BE49-F238E27FC236}">
                <a16:creationId xmlns:a16="http://schemas.microsoft.com/office/drawing/2014/main" id="{ED52357C-AD34-8690-FA37-A9191DB18BDE}"/>
              </a:ext>
            </a:extLst>
          </p:cNvPr>
          <p:cNvSpPr txBox="1"/>
          <p:nvPr/>
        </p:nvSpPr>
        <p:spPr>
          <a:xfrm>
            <a:off x="433043" y="4130547"/>
            <a:ext cx="1892400" cy="7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256</a:t>
            </a:r>
            <a:endParaRPr sz="12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17">
            <a:extLst>
              <a:ext uri="{FF2B5EF4-FFF2-40B4-BE49-F238E27FC236}">
                <a16:creationId xmlns:a16="http://schemas.microsoft.com/office/drawing/2014/main" id="{9DC91D6C-C0AE-B09C-9E7C-F72AA38C5354}"/>
              </a:ext>
            </a:extLst>
          </p:cNvPr>
          <p:cNvSpPr/>
          <p:nvPr/>
        </p:nvSpPr>
        <p:spPr>
          <a:xfrm>
            <a:off x="433061" y="3811947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Ganho de Seguidores </a:t>
            </a:r>
            <a:endParaRPr sz="1200" dirty="0"/>
          </a:p>
        </p:txBody>
      </p:sp>
      <p:sp>
        <p:nvSpPr>
          <p:cNvPr id="2" name="Google Shape;521;p17">
            <a:extLst>
              <a:ext uri="{FF2B5EF4-FFF2-40B4-BE49-F238E27FC236}">
                <a16:creationId xmlns:a16="http://schemas.microsoft.com/office/drawing/2014/main" id="{E3A50BE4-360D-652A-D109-00726E3581C8}"/>
              </a:ext>
            </a:extLst>
          </p:cNvPr>
          <p:cNvSpPr/>
          <p:nvPr/>
        </p:nvSpPr>
        <p:spPr>
          <a:xfrm>
            <a:off x="0" y="4091649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22;p17">
            <a:extLst>
              <a:ext uri="{FF2B5EF4-FFF2-40B4-BE49-F238E27FC236}">
                <a16:creationId xmlns:a16="http://schemas.microsoft.com/office/drawing/2014/main" id="{AC7E126B-B226-F779-6D1C-56E0B7EE10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129361" y="4634169"/>
            <a:ext cx="404639" cy="41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Uma imagem contendo mesa, quarto, computador&#10;&#10;O conteúdo gerado por IA pode estar incorreto.">
            <a:extLst>
              <a:ext uri="{FF2B5EF4-FFF2-40B4-BE49-F238E27FC236}">
                <a16:creationId xmlns:a16="http://schemas.microsoft.com/office/drawing/2014/main" id="{94777F85-672A-CAEF-AC10-F9BAA5B6A5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225" b="15374"/>
          <a:stretch>
            <a:fillRect/>
          </a:stretch>
        </p:blipFill>
        <p:spPr>
          <a:xfrm>
            <a:off x="4593505" y="1516104"/>
            <a:ext cx="1351781" cy="2355122"/>
          </a:xfrm>
          <a:prstGeom prst="rect">
            <a:avLst/>
          </a:prstGeom>
        </p:spPr>
      </p:pic>
      <p:pic>
        <p:nvPicPr>
          <p:cNvPr id="5" name="Imagem 4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A37FDA24-2DED-D154-0043-42E838DD17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152" b="15447"/>
          <a:stretch>
            <a:fillRect/>
          </a:stretch>
        </p:blipFill>
        <p:spPr>
          <a:xfrm>
            <a:off x="6139043" y="1516104"/>
            <a:ext cx="1351781" cy="2355122"/>
          </a:xfrm>
          <a:prstGeom prst="rect">
            <a:avLst/>
          </a:prstGeom>
        </p:spPr>
      </p:pic>
      <p:pic>
        <p:nvPicPr>
          <p:cNvPr id="6" name="Imagem 5" descr="Tela de jogo de vídeo game&#10;&#10;O conteúdo gerado por IA pode estar incorreto.">
            <a:extLst>
              <a:ext uri="{FF2B5EF4-FFF2-40B4-BE49-F238E27FC236}">
                <a16:creationId xmlns:a16="http://schemas.microsoft.com/office/drawing/2014/main" id="{8662545D-A31A-9892-C8F7-E1E2901CA9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152" b="15447"/>
          <a:stretch>
            <a:fillRect/>
          </a:stretch>
        </p:blipFill>
        <p:spPr>
          <a:xfrm>
            <a:off x="7684581" y="1516103"/>
            <a:ext cx="1351781" cy="23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6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>
          <a:extLst>
            <a:ext uri="{FF2B5EF4-FFF2-40B4-BE49-F238E27FC236}">
              <a16:creationId xmlns:a16="http://schemas.microsoft.com/office/drawing/2014/main" id="{327196A7-B353-D670-9A8E-B2BACBE17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17">
            <a:extLst>
              <a:ext uri="{FF2B5EF4-FFF2-40B4-BE49-F238E27FC236}">
                <a16:creationId xmlns:a16="http://schemas.microsoft.com/office/drawing/2014/main" id="{1159ED48-4DD0-007C-BACD-0A60185EDC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" name="Google Shape;523;p17">
            <a:extLst>
              <a:ext uri="{FF2B5EF4-FFF2-40B4-BE49-F238E27FC236}">
                <a16:creationId xmlns:a16="http://schemas.microsoft.com/office/drawing/2014/main" id="{0B5A239A-DC59-6981-C1AB-162A6E25E344}"/>
              </a:ext>
            </a:extLst>
          </p:cNvPr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524" name="Google Shape;524;p17">
              <a:extLst>
                <a:ext uri="{FF2B5EF4-FFF2-40B4-BE49-F238E27FC236}">
                  <a16:creationId xmlns:a16="http://schemas.microsoft.com/office/drawing/2014/main" id="{AADA6BEA-C7CE-658D-BABD-2BC99BCBC187}"/>
                </a:ext>
              </a:extLst>
            </p:cNvPr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7">
              <a:extLst>
                <a:ext uri="{FF2B5EF4-FFF2-40B4-BE49-F238E27FC236}">
                  <a16:creationId xmlns:a16="http://schemas.microsoft.com/office/drawing/2014/main" id="{CC29BF03-640F-A871-F57D-11D36E8F244A}"/>
                </a:ext>
              </a:extLst>
            </p:cNvPr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7">
              <a:extLst>
                <a:ext uri="{FF2B5EF4-FFF2-40B4-BE49-F238E27FC236}">
                  <a16:creationId xmlns:a16="http://schemas.microsoft.com/office/drawing/2014/main" id="{28902E35-B384-B02E-A015-F9262172C398}"/>
                </a:ext>
              </a:extLst>
            </p:cNvPr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7">
              <a:extLst>
                <a:ext uri="{FF2B5EF4-FFF2-40B4-BE49-F238E27FC236}">
                  <a16:creationId xmlns:a16="http://schemas.microsoft.com/office/drawing/2014/main" id="{EACC0C4F-6791-E484-1D3D-511F6B4DD137}"/>
                </a:ext>
              </a:extLst>
            </p:cNvPr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7">
              <a:extLst>
                <a:ext uri="{FF2B5EF4-FFF2-40B4-BE49-F238E27FC236}">
                  <a16:creationId xmlns:a16="http://schemas.microsoft.com/office/drawing/2014/main" id="{C8E38AAB-CF29-A9E6-6B90-775D04B075E0}"/>
                </a:ext>
              </a:extLst>
            </p:cNvPr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17">
            <a:extLst>
              <a:ext uri="{FF2B5EF4-FFF2-40B4-BE49-F238E27FC236}">
                <a16:creationId xmlns:a16="http://schemas.microsoft.com/office/drawing/2014/main" id="{1B3CB490-F4DE-2993-1D02-BB5EC7FCCFE7}"/>
              </a:ext>
            </a:extLst>
          </p:cNvPr>
          <p:cNvSpPr/>
          <p:nvPr/>
        </p:nvSpPr>
        <p:spPr>
          <a:xfrm>
            <a:off x="433043" y="998672"/>
            <a:ext cx="1892400" cy="11715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7">
            <a:extLst>
              <a:ext uri="{FF2B5EF4-FFF2-40B4-BE49-F238E27FC236}">
                <a16:creationId xmlns:a16="http://schemas.microsoft.com/office/drawing/2014/main" id="{82497646-93AA-608C-617A-0C31F6DDF623}"/>
              </a:ext>
            </a:extLst>
          </p:cNvPr>
          <p:cNvSpPr/>
          <p:nvPr/>
        </p:nvSpPr>
        <p:spPr>
          <a:xfrm>
            <a:off x="433043" y="998548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Quantidade de posts</a:t>
            </a:r>
            <a:endParaRPr sz="1200" dirty="0"/>
          </a:p>
        </p:txBody>
      </p:sp>
      <p:sp>
        <p:nvSpPr>
          <p:cNvPr id="542" name="Google Shape;542;p17">
            <a:extLst>
              <a:ext uri="{FF2B5EF4-FFF2-40B4-BE49-F238E27FC236}">
                <a16:creationId xmlns:a16="http://schemas.microsoft.com/office/drawing/2014/main" id="{88169119-504F-8D7F-F400-02FA16FD7410}"/>
              </a:ext>
            </a:extLst>
          </p:cNvPr>
          <p:cNvSpPr txBox="1"/>
          <p:nvPr/>
        </p:nvSpPr>
        <p:spPr>
          <a:xfrm>
            <a:off x="433043" y="1466377"/>
            <a:ext cx="18924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27 nos stories e 1 no feed (Instagram)</a:t>
            </a:r>
          </a:p>
        </p:txBody>
      </p:sp>
      <p:sp>
        <p:nvSpPr>
          <p:cNvPr id="546" name="Google Shape;546;p17">
            <a:extLst>
              <a:ext uri="{FF2B5EF4-FFF2-40B4-BE49-F238E27FC236}">
                <a16:creationId xmlns:a16="http://schemas.microsoft.com/office/drawing/2014/main" id="{2E4656FC-DA1A-C26B-7AE2-3E2ACF3B102E}"/>
              </a:ext>
            </a:extLst>
          </p:cNvPr>
          <p:cNvSpPr/>
          <p:nvPr/>
        </p:nvSpPr>
        <p:spPr>
          <a:xfrm>
            <a:off x="433043" y="2303656"/>
            <a:ext cx="1892400" cy="134896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7">
            <a:extLst>
              <a:ext uri="{FF2B5EF4-FFF2-40B4-BE49-F238E27FC236}">
                <a16:creationId xmlns:a16="http://schemas.microsoft.com/office/drawing/2014/main" id="{74E18948-8F14-B7D3-A32C-1C9292DD64B8}"/>
              </a:ext>
            </a:extLst>
          </p:cNvPr>
          <p:cNvSpPr/>
          <p:nvPr/>
        </p:nvSpPr>
        <p:spPr>
          <a:xfrm>
            <a:off x="433043" y="2294103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Impressões/Visualizações</a:t>
            </a:r>
            <a:endParaRPr sz="1200" dirty="0"/>
          </a:p>
        </p:txBody>
      </p:sp>
      <p:sp>
        <p:nvSpPr>
          <p:cNvPr id="548" name="Google Shape;548;p17">
            <a:extLst>
              <a:ext uri="{FF2B5EF4-FFF2-40B4-BE49-F238E27FC236}">
                <a16:creationId xmlns:a16="http://schemas.microsoft.com/office/drawing/2014/main" id="{CC23A53C-FD5E-2783-A4A1-E3C785697C19}"/>
              </a:ext>
            </a:extLst>
          </p:cNvPr>
          <p:cNvSpPr txBox="1"/>
          <p:nvPr/>
        </p:nvSpPr>
        <p:spPr>
          <a:xfrm>
            <a:off x="433043" y="2684881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52.656 nos stories e 595 no feed (Instagram)</a:t>
            </a:r>
          </a:p>
        </p:txBody>
      </p:sp>
      <p:sp>
        <p:nvSpPr>
          <p:cNvPr id="549" name="Google Shape;549;p17">
            <a:extLst>
              <a:ext uri="{FF2B5EF4-FFF2-40B4-BE49-F238E27FC236}">
                <a16:creationId xmlns:a16="http://schemas.microsoft.com/office/drawing/2014/main" id="{8A305E41-FEEF-329F-5A36-4DC43F226378}"/>
              </a:ext>
            </a:extLst>
          </p:cNvPr>
          <p:cNvSpPr/>
          <p:nvPr/>
        </p:nvSpPr>
        <p:spPr>
          <a:xfrm>
            <a:off x="2573506" y="2303656"/>
            <a:ext cx="1892400" cy="134896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>
            <a:extLst>
              <a:ext uri="{FF2B5EF4-FFF2-40B4-BE49-F238E27FC236}">
                <a16:creationId xmlns:a16="http://schemas.microsoft.com/office/drawing/2014/main" id="{DD969A24-C3CF-DADF-45A0-EF9BEB6601AE}"/>
              </a:ext>
            </a:extLst>
          </p:cNvPr>
          <p:cNvSpPr txBox="1"/>
          <p:nvPr/>
        </p:nvSpPr>
        <p:spPr>
          <a:xfrm>
            <a:off x="2573502" y="2684881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47.297 nos stories e 366 no feed (Instagram)</a:t>
            </a:r>
          </a:p>
        </p:txBody>
      </p:sp>
      <p:sp>
        <p:nvSpPr>
          <p:cNvPr id="551" name="Google Shape;551;p17">
            <a:extLst>
              <a:ext uri="{FF2B5EF4-FFF2-40B4-BE49-F238E27FC236}">
                <a16:creationId xmlns:a16="http://schemas.microsoft.com/office/drawing/2014/main" id="{5500A006-4DE9-89BD-5FC0-B6F02930870A}"/>
              </a:ext>
            </a:extLst>
          </p:cNvPr>
          <p:cNvSpPr/>
          <p:nvPr/>
        </p:nvSpPr>
        <p:spPr>
          <a:xfrm>
            <a:off x="2573520" y="2294103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Alcance</a:t>
            </a:r>
            <a:endParaRPr sz="1200" dirty="0"/>
          </a:p>
        </p:txBody>
      </p:sp>
      <p:sp>
        <p:nvSpPr>
          <p:cNvPr id="552" name="Google Shape;552;p17">
            <a:extLst>
              <a:ext uri="{FF2B5EF4-FFF2-40B4-BE49-F238E27FC236}">
                <a16:creationId xmlns:a16="http://schemas.microsoft.com/office/drawing/2014/main" id="{8643E318-2323-D145-10FB-8770CCC4B14F}"/>
              </a:ext>
            </a:extLst>
          </p:cNvPr>
          <p:cNvSpPr/>
          <p:nvPr/>
        </p:nvSpPr>
        <p:spPr>
          <a:xfrm>
            <a:off x="813670" y="299275"/>
            <a:ext cx="3399208" cy="6051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b="1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DADOS GERAIS </a:t>
            </a:r>
            <a:r>
              <a:rPr lang="pt-BR" dirty="0">
                <a:solidFill>
                  <a:srgbClr val="DB5F30"/>
                </a:solidFill>
                <a:latin typeface="Arial Black"/>
                <a:ea typeface="Arial Black"/>
                <a:cs typeface="Arial Black"/>
                <a:sym typeface="Arial Black"/>
              </a:rPr>
              <a:t>SEMANA S: </a:t>
            </a:r>
            <a:r>
              <a:rPr lang="pt-BR" dirty="0">
                <a:solidFill>
                  <a:srgbClr val="DB5F30"/>
                </a:solidFill>
                <a:latin typeface="+mj-lt"/>
                <a:ea typeface="Arial Black"/>
                <a:cs typeface="Arial Black"/>
                <a:sym typeface="Arial Black"/>
              </a:rPr>
              <a:t>SENAC CARUARU</a:t>
            </a:r>
            <a:endParaRPr lang="pt-BR" sz="1600" dirty="0">
              <a:solidFill>
                <a:srgbClr val="DB5F30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6" name="Google Shape;556;p17">
            <a:extLst>
              <a:ext uri="{FF2B5EF4-FFF2-40B4-BE49-F238E27FC236}">
                <a16:creationId xmlns:a16="http://schemas.microsoft.com/office/drawing/2014/main" id="{CF857C97-D455-A161-6C99-8C0A7BCD2362}"/>
              </a:ext>
            </a:extLst>
          </p:cNvPr>
          <p:cNvSpPr/>
          <p:nvPr/>
        </p:nvSpPr>
        <p:spPr>
          <a:xfrm>
            <a:off x="2513278" y="998547"/>
            <a:ext cx="1892400" cy="117171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7" name="Google Shape;557;p17">
            <a:extLst>
              <a:ext uri="{FF2B5EF4-FFF2-40B4-BE49-F238E27FC236}">
                <a16:creationId xmlns:a16="http://schemas.microsoft.com/office/drawing/2014/main" id="{FF23A9AA-B316-52CB-432D-19548797A172}"/>
              </a:ext>
            </a:extLst>
          </p:cNvPr>
          <p:cNvSpPr txBox="1"/>
          <p:nvPr/>
        </p:nvSpPr>
        <p:spPr>
          <a:xfrm>
            <a:off x="2513274" y="1275164"/>
            <a:ext cx="18924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296 nos stories e 35 no feed (Instagram)</a:t>
            </a:r>
          </a:p>
        </p:txBody>
      </p:sp>
      <p:sp>
        <p:nvSpPr>
          <p:cNvPr id="558" name="Google Shape;558;p17">
            <a:extLst>
              <a:ext uri="{FF2B5EF4-FFF2-40B4-BE49-F238E27FC236}">
                <a16:creationId xmlns:a16="http://schemas.microsoft.com/office/drawing/2014/main" id="{6CF9016C-8E28-67E9-00B1-D7225E64CA52}"/>
              </a:ext>
            </a:extLst>
          </p:cNvPr>
          <p:cNvSpPr/>
          <p:nvPr/>
        </p:nvSpPr>
        <p:spPr>
          <a:xfrm>
            <a:off x="2513292" y="998547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Engajamento</a:t>
            </a:r>
            <a:endParaRPr sz="1200" dirty="0"/>
          </a:p>
        </p:txBody>
      </p:sp>
      <p:sp>
        <p:nvSpPr>
          <p:cNvPr id="564" name="Google Shape;564;p17">
            <a:extLst>
              <a:ext uri="{FF2B5EF4-FFF2-40B4-BE49-F238E27FC236}">
                <a16:creationId xmlns:a16="http://schemas.microsoft.com/office/drawing/2014/main" id="{DD6FE7FB-93BA-AFF9-031D-CCAC0B4EE2FE}"/>
              </a:ext>
            </a:extLst>
          </p:cNvPr>
          <p:cNvSpPr/>
          <p:nvPr/>
        </p:nvSpPr>
        <p:spPr>
          <a:xfrm>
            <a:off x="433047" y="3821500"/>
            <a:ext cx="1892400" cy="102272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4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>
            <a:extLst>
              <a:ext uri="{FF2B5EF4-FFF2-40B4-BE49-F238E27FC236}">
                <a16:creationId xmlns:a16="http://schemas.microsoft.com/office/drawing/2014/main" id="{BCAB3997-AB9B-DD81-8CC3-D444B7304426}"/>
              </a:ext>
            </a:extLst>
          </p:cNvPr>
          <p:cNvSpPr txBox="1"/>
          <p:nvPr/>
        </p:nvSpPr>
        <p:spPr>
          <a:xfrm>
            <a:off x="433043" y="4130547"/>
            <a:ext cx="1892400" cy="71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lnSpc>
                <a:spcPct val="80000"/>
              </a:lnSpc>
              <a:buSzPts val="1200"/>
            </a:pPr>
            <a:r>
              <a:rPr lang="pt-BR" sz="1200" b="1" dirty="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294</a:t>
            </a:r>
            <a:endParaRPr sz="1200" b="1" dirty="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6" name="Google Shape;566;p17">
            <a:extLst>
              <a:ext uri="{FF2B5EF4-FFF2-40B4-BE49-F238E27FC236}">
                <a16:creationId xmlns:a16="http://schemas.microsoft.com/office/drawing/2014/main" id="{A83F7050-581E-056A-048F-63DC83B26C7E}"/>
              </a:ext>
            </a:extLst>
          </p:cNvPr>
          <p:cNvSpPr/>
          <p:nvPr/>
        </p:nvSpPr>
        <p:spPr>
          <a:xfrm>
            <a:off x="433061" y="3811947"/>
            <a:ext cx="1892400" cy="318600"/>
          </a:xfrm>
          <a:prstGeom prst="snip2DiagRect">
            <a:avLst>
              <a:gd name="adj1" fmla="val 0"/>
              <a:gd name="adj2" fmla="val 40669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1100" b="1" dirty="0">
                <a:solidFill>
                  <a:srgbClr val="F0E8D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Ganho de Seguidores </a:t>
            </a:r>
            <a:endParaRPr sz="1200" dirty="0"/>
          </a:p>
        </p:txBody>
      </p:sp>
      <p:sp>
        <p:nvSpPr>
          <p:cNvPr id="2" name="Google Shape;521;p17">
            <a:extLst>
              <a:ext uri="{FF2B5EF4-FFF2-40B4-BE49-F238E27FC236}">
                <a16:creationId xmlns:a16="http://schemas.microsoft.com/office/drawing/2014/main" id="{9940E0BD-AC21-F7DB-007D-875FAA4F4AFE}"/>
              </a:ext>
            </a:extLst>
          </p:cNvPr>
          <p:cNvSpPr/>
          <p:nvPr/>
        </p:nvSpPr>
        <p:spPr>
          <a:xfrm>
            <a:off x="0" y="4091649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522;p17">
            <a:extLst>
              <a:ext uri="{FF2B5EF4-FFF2-40B4-BE49-F238E27FC236}">
                <a16:creationId xmlns:a16="http://schemas.microsoft.com/office/drawing/2014/main" id="{3106A311-AF11-0423-C13C-75DCC52D4E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129361" y="4634169"/>
            <a:ext cx="404639" cy="41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Uma imagem contendo computador, segurando, homem, mesa&#10;&#10;O conteúdo gerado por IA pode estar incorreto.">
            <a:extLst>
              <a:ext uri="{FF2B5EF4-FFF2-40B4-BE49-F238E27FC236}">
                <a16:creationId xmlns:a16="http://schemas.microsoft.com/office/drawing/2014/main" id="{55B70FEF-2973-B87A-CF1F-F94647A8F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68" b="16092"/>
          <a:stretch>
            <a:fillRect/>
          </a:stretch>
        </p:blipFill>
        <p:spPr>
          <a:xfrm>
            <a:off x="5529780" y="135155"/>
            <a:ext cx="1316387" cy="2280017"/>
          </a:xfrm>
          <a:prstGeom prst="rect">
            <a:avLst/>
          </a:prstGeom>
        </p:spPr>
      </p:pic>
      <p:pic>
        <p:nvPicPr>
          <p:cNvPr id="5" name="Imagem 4" descr="Uma imagem contendo no interior, em pé, homem, mesa&#10;&#10;O conteúdo gerado por IA pode estar incorreto.">
            <a:extLst>
              <a:ext uri="{FF2B5EF4-FFF2-40B4-BE49-F238E27FC236}">
                <a16:creationId xmlns:a16="http://schemas.microsoft.com/office/drawing/2014/main" id="{876B6FE9-0A30-F50A-7F1C-4067A03873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968" b="16092"/>
          <a:stretch>
            <a:fillRect/>
          </a:stretch>
        </p:blipFill>
        <p:spPr>
          <a:xfrm>
            <a:off x="5529780" y="2612872"/>
            <a:ext cx="1316387" cy="2280017"/>
          </a:xfrm>
          <a:prstGeom prst="rect">
            <a:avLst/>
          </a:prstGeom>
        </p:spPr>
      </p:pic>
      <p:pic>
        <p:nvPicPr>
          <p:cNvPr id="6" name="Imagem 5" descr="Uma imagem contendo computador, segurando, homem, mesa&#10;&#10;O conteúdo gerado por IA pode estar incorreto.">
            <a:extLst>
              <a:ext uri="{FF2B5EF4-FFF2-40B4-BE49-F238E27FC236}">
                <a16:creationId xmlns:a16="http://schemas.microsoft.com/office/drawing/2014/main" id="{6CB01BDE-9C21-9ADB-8F6F-FAC411BFA0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153" b="15906"/>
          <a:stretch>
            <a:fillRect/>
          </a:stretch>
        </p:blipFill>
        <p:spPr>
          <a:xfrm>
            <a:off x="7013943" y="2612872"/>
            <a:ext cx="1316387" cy="2280018"/>
          </a:xfrm>
          <a:prstGeom prst="rect">
            <a:avLst/>
          </a:prstGeom>
        </p:spPr>
      </p:pic>
      <p:pic>
        <p:nvPicPr>
          <p:cNvPr id="7" name="Imagem 6" descr="Uma imagem contendo mulher, quarto de hospital, camisa, homem&#10;&#10;O conteúdo gerado por IA pode estar incorreto.">
            <a:extLst>
              <a:ext uri="{FF2B5EF4-FFF2-40B4-BE49-F238E27FC236}">
                <a16:creationId xmlns:a16="http://schemas.microsoft.com/office/drawing/2014/main" id="{0687DE1E-0206-CF90-AABF-923DE8AC64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968" b="16092"/>
          <a:stretch>
            <a:fillRect/>
          </a:stretch>
        </p:blipFill>
        <p:spPr>
          <a:xfrm>
            <a:off x="7013927" y="144676"/>
            <a:ext cx="1316403" cy="22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28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32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1"/>
          <p:cNvSpPr/>
          <p:nvPr/>
        </p:nvSpPr>
        <p:spPr>
          <a:xfrm rot="5400000">
            <a:off x="2342160" y="-1297800"/>
            <a:ext cx="4459680" cy="773892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21"/>
          <p:cNvSpPr/>
          <p:nvPr/>
        </p:nvSpPr>
        <p:spPr>
          <a:xfrm>
            <a:off x="3246519" y="2843347"/>
            <a:ext cx="2725304" cy="34668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86750" rIns="91425" bIns="86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0" strike="noStrike" dirty="0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www.duplacom.com.br</a:t>
            </a:r>
            <a:endParaRPr sz="1300" b="0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1"/>
          <p:cNvSpPr/>
          <p:nvPr/>
        </p:nvSpPr>
        <p:spPr>
          <a:xfrm>
            <a:off x="3246519" y="3360937"/>
            <a:ext cx="2725304" cy="34668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86750" rIns="91425" bIns="86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0" strike="noStrike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@duplacomunicacao</a:t>
            </a:r>
            <a:endParaRPr sz="13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21"/>
          <p:cNvPicPr preferRelativeResize="0"/>
          <p:nvPr/>
        </p:nvPicPr>
        <p:blipFill rotWithShape="1">
          <a:blip r:embed="rId4">
            <a:alphaModFix/>
          </a:blip>
          <a:srcRect t="7753" b="7753"/>
          <a:stretch/>
        </p:blipFill>
        <p:spPr>
          <a:xfrm>
            <a:off x="3078831" y="1327387"/>
            <a:ext cx="2835722" cy="1347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2" name="Google Shape;672;p21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673" name="Google Shape;673;p21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caddd1737_0_55"/>
          <p:cNvSpPr/>
          <p:nvPr/>
        </p:nvSpPr>
        <p:spPr>
          <a:xfrm rot="-5400000">
            <a:off x="8078880" y="407880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g35caddd1737_0_55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189" name="Google Shape;189;g35caddd1737_0_55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35caddd1737_0_55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35caddd1737_0_55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35caddd1737_0_55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35caddd1737_0_55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" name="Google Shape;194;g35caddd1737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950" y="304800"/>
            <a:ext cx="487950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5caddd1737_0_55"/>
          <p:cNvSpPr txBox="1"/>
          <p:nvPr/>
        </p:nvSpPr>
        <p:spPr>
          <a:xfrm>
            <a:off x="582950" y="304800"/>
            <a:ext cx="3588600" cy="4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ampliar a visibilidade da Semana S do Comércio de Bens, Serviços e Turismo em Pernambuco e reforçar o posicionamento institucional do Sistema Fecomércio/Sesc/Senac-PE, foi estruturada uma estratégia de comunicação integrada, considerando as particularidades de regiões do estado — Grande Recife, Zona da Mata Norte, Agreste e Sertão — e a relevância das ações para a população e os empresários locais.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etapa de sustentação, foram promovidas pautas propositivas, sugestões de entrevistas e envio de materiais para a agenda cultural. Durante a realização da Semana S, houve suporte ativo à imprensa e reforço de coberturas. A estratégia priorizou os pilares de gratuidade, acessibilidade e conexão com as demandas sociais, fortalecendo o posicionamento do Sistema como agente de desenvolvimento e cidadania.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6" name="Google Shape;196;g35caddd1737_0_55"/>
          <p:cNvSpPr txBox="1"/>
          <p:nvPr/>
        </p:nvSpPr>
        <p:spPr>
          <a:xfrm>
            <a:off x="582950" y="14695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ESTRATÉGIA</a:t>
            </a:r>
            <a:endParaRPr sz="15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35caddd1737_0_82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5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5caddd1737_0_82"/>
          <p:cNvSpPr/>
          <p:nvPr/>
        </p:nvSpPr>
        <p:spPr>
          <a:xfrm rot="-5400000">
            <a:off x="8078880" y="407880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g35caddd1737_0_82"/>
          <p:cNvPicPr preferRelativeResize="0"/>
          <p:nvPr/>
        </p:nvPicPr>
        <p:blipFill rotWithShape="1">
          <a:blip r:embed="rId4">
            <a:alphaModFix/>
          </a:blip>
          <a:srcRect l="21344" t="11541" r="59859" b="45871"/>
          <a:stretch/>
        </p:blipFill>
        <p:spPr>
          <a:xfrm>
            <a:off x="8631360" y="46213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g35caddd1737_0_82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205" name="Google Shape;205;g35caddd1737_0_82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35caddd1737_0_82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g35caddd1737_0_82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g35caddd1737_0_82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35caddd1737_0_82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g35caddd1737_0_82"/>
          <p:cNvSpPr txBox="1"/>
          <p:nvPr/>
        </p:nvSpPr>
        <p:spPr>
          <a:xfrm>
            <a:off x="607675" y="911125"/>
            <a:ext cx="8023800" cy="3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 trabalhos da assessoria para a Semana S tiveram início ainda em abril, com reuniões de alinhamento e produção de releases e notas para a imprensa. As primeiras divulgações foram destinadas a colunistas sociais e de economia, além de coletiva de imprensa realizada no dia 5 de maio, na sede da Fecomércio Pernambuco. A partir desse marco de lançamento, a equipe produziu conteúdos segmentados para diferentes editorias, com foco em atividades culturais, sustentabilidade, programação geral e cobertura social.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resultado do trabalho conjunto dos três núcleos responsáveis pela comunicação dos órgãos do Sistema (Fecomércio, Sesc e Senac), foram registradas 99 inserções positivas na imprensa — entre TV, rádio, jornais, sites e blogs —, todas consideradas positivas. Destacam-se coberturas em veículos como TV Globo Nordeste (Bom Dia Pernambuco e NE1), TV Grande Rio (afiliada da Globo), TV Tribuna (Bem Você e Jornal da Tribuna), além da publicação de um artigo assinado por Bernardo Peixoto no Jornal do Commercio (edição digital e flip), e matérias no Diario de Pernambuco, Folha de Pernambuco, Revista Algomais, Movimento Econômico, LeiaJá e Inordeste.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presença em rádios do estado também foi expressiva, com inserções na CBN Caruaru, Rádio Folha, Rádio Jornal, Transamérica, Liberdade, Vilabela (Serra Talhada), Nova Brasil FM, entre outras. 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equivalência publicitária da cobertura alcançada no período é estimada em R$ 800.554,57, demonstrando a eficiência do trabalho em gerar visibilidade positiva para o Sistema.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DB5F3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/>
          </a:p>
        </p:txBody>
      </p:sp>
      <p:sp>
        <p:nvSpPr>
          <p:cNvPr id="211" name="Google Shape;211;g35caddd1737_0_82"/>
          <p:cNvSpPr/>
          <p:nvPr/>
        </p:nvSpPr>
        <p:spPr>
          <a:xfrm>
            <a:off x="2080075" y="369000"/>
            <a:ext cx="4837200" cy="4767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Análise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5caddd1737_0_101"/>
          <p:cNvPicPr preferRelativeResize="0"/>
          <p:nvPr/>
        </p:nvPicPr>
        <p:blipFill rotWithShape="1">
          <a:blip r:embed="rId3">
            <a:alphaModFix/>
          </a:blip>
          <a:srcRect b="88210"/>
          <a:stretch/>
        </p:blipFill>
        <p:spPr>
          <a:xfrm>
            <a:off x="0" y="0"/>
            <a:ext cx="9144000" cy="60515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5caddd1737_0_101"/>
          <p:cNvSpPr/>
          <p:nvPr/>
        </p:nvSpPr>
        <p:spPr>
          <a:xfrm rot="-5400000">
            <a:off x="8078880" y="4078800"/>
            <a:ext cx="1068000" cy="106140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g35caddd1737_0_101"/>
          <p:cNvPicPr preferRelativeResize="0"/>
          <p:nvPr/>
        </p:nvPicPr>
        <p:blipFill rotWithShape="1">
          <a:blip r:embed="rId4">
            <a:alphaModFix/>
          </a:blip>
          <a:srcRect l="21344" t="11541" r="59859" b="45871"/>
          <a:stretch/>
        </p:blipFill>
        <p:spPr>
          <a:xfrm>
            <a:off x="8631360" y="4621320"/>
            <a:ext cx="404639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g35caddd1737_0_101"/>
          <p:cNvGrpSpPr/>
          <p:nvPr/>
        </p:nvGrpSpPr>
        <p:grpSpPr>
          <a:xfrm>
            <a:off x="-423720" y="0"/>
            <a:ext cx="255900" cy="1489260"/>
            <a:chOff x="-423720" y="0"/>
            <a:chExt cx="255900" cy="1489260"/>
          </a:xfrm>
        </p:grpSpPr>
        <p:sp>
          <p:nvSpPr>
            <p:cNvPr id="220" name="Google Shape;220;g35caddd1737_0_101"/>
            <p:cNvSpPr/>
            <p:nvPr/>
          </p:nvSpPr>
          <p:spPr>
            <a:xfrm>
              <a:off x="-423720" y="0"/>
              <a:ext cx="255900" cy="25590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35caddd1737_0_101"/>
            <p:cNvSpPr/>
            <p:nvPr/>
          </p:nvSpPr>
          <p:spPr>
            <a:xfrm>
              <a:off x="-423720" y="945000"/>
              <a:ext cx="255900" cy="25590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35caddd1737_0_101"/>
            <p:cNvSpPr/>
            <p:nvPr/>
          </p:nvSpPr>
          <p:spPr>
            <a:xfrm>
              <a:off x="-423720" y="1233360"/>
              <a:ext cx="255900" cy="25590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35caddd1737_0_101"/>
            <p:cNvSpPr/>
            <p:nvPr/>
          </p:nvSpPr>
          <p:spPr>
            <a:xfrm>
              <a:off x="-423720" y="316440"/>
              <a:ext cx="255900" cy="25590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35caddd1737_0_101"/>
            <p:cNvSpPr/>
            <p:nvPr/>
          </p:nvSpPr>
          <p:spPr>
            <a:xfrm>
              <a:off x="-423720" y="632880"/>
              <a:ext cx="255900" cy="25590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g35caddd1737_0_101"/>
          <p:cNvSpPr txBox="1"/>
          <p:nvPr/>
        </p:nvSpPr>
        <p:spPr>
          <a:xfrm>
            <a:off x="607675" y="911125"/>
            <a:ext cx="7721400" cy="3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Durante a Semana S, fortes chuvas atingiram a Região Metropolitana do Recife, provocando o cancelamento das programações culturais previstas para Olinda e Jaboatão dos Guararapes na noite de sexta-feira (16). A equipe de comunicação da Dupla atuou de forma rápida, produzindo uma nota oficial baseada nas observações da equipe técnica do Sistema. Após aprovação, iniciou-se uma força-tarefa em conjunto com os plantonistas para comunicar os principais veículos da região — TV, rádio, jornais e portais — sobre os cancelamentos. O esforço resultou em ampla cobertura, com veículos divulgando a informação ainda na noite do dia 16.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entanto, com a melhora nas condições climáticas no sábado (17), parte das atividades foi retomada em Olinda, no período da tarde, enquanto os shows foram mantidos cancelados. Uma nova nota à imprensa foi produzida e divulgada, esclarecendo que as ações na Praia de Piedade, em Jaboatão, estavam suspensas tanto no sábado quanto no domingo (18). A equipe de plantão da agência também acompanhou presencialmente a realização do evento na Praça do Carmo, em Olinda, sem intercorrências ou novas crises registradas.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DB5F3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Apesar da resposta eficiente, o episódio gerou 13 menções negativas na imprensa, todas relacionadas ao cancelamento das atividades — especialmente dos shows, que eram bastante aguardados pela população.</a:t>
            </a: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DB5F3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DB5F3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226" name="Google Shape;226;g35caddd1737_0_101"/>
          <p:cNvSpPr/>
          <p:nvPr/>
        </p:nvSpPr>
        <p:spPr>
          <a:xfrm>
            <a:off x="2080080" y="369000"/>
            <a:ext cx="483720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DB5F30"/>
                </a:solidFill>
              </a:rPr>
              <a:t>Crise - Cancelamento e retomada parcial das atividades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"/>
          <p:cNvSpPr/>
          <p:nvPr/>
        </p:nvSpPr>
        <p:spPr>
          <a:xfrm>
            <a:off x="709200" y="1489320"/>
            <a:ext cx="3862800" cy="201708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709200" y="1489320"/>
            <a:ext cx="3862800" cy="5724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Veículos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709200" y="3715560"/>
            <a:ext cx="3232440" cy="119592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Valoração total: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R$ 800.554,57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5364720" y="1489320"/>
            <a:ext cx="3232440" cy="342216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6000" b="1">
                <a:solidFill>
                  <a:srgbClr val="DB5F30"/>
                </a:solidFill>
              </a:rPr>
              <a:t>112</a:t>
            </a:r>
            <a:r>
              <a:rPr lang="pt-BR" sz="6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inserções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991260" y="2270880"/>
            <a:ext cx="2668320" cy="113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Online: 63</a:t>
            </a:r>
            <a:endParaRPr sz="1800" b="0" i="0" u="none" strike="noStrike" cap="none">
              <a:solidFill>
                <a:srgbClr val="DB5F3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Rádio: 25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Impresso: 19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TV: 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"/>
          <p:cNvPicPr preferRelativeResize="0"/>
          <p:nvPr/>
        </p:nvPicPr>
        <p:blipFill rotWithShape="1">
          <a:blip r:embed="rId3">
            <a:alphaModFix/>
          </a:blip>
          <a:srcRect l="21345" t="11540" r="59859" b="45872"/>
          <a:stretch/>
        </p:blipFill>
        <p:spPr>
          <a:xfrm>
            <a:off x="8597160" y="87840"/>
            <a:ext cx="404640" cy="4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"/>
          <p:cNvSpPr/>
          <p:nvPr/>
        </p:nvSpPr>
        <p:spPr>
          <a:xfrm>
            <a:off x="2177640" y="375840"/>
            <a:ext cx="4712040" cy="672480"/>
          </a:xfrm>
          <a:prstGeom prst="roundRect">
            <a:avLst>
              <a:gd name="adj" fmla="val 1709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BIG NUMBERS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3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239" name="Google Shape;239;p3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8DB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47360"/>
            <a:ext cx="457164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547360"/>
            <a:ext cx="4571640" cy="25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"/>
          <p:cNvSpPr/>
          <p:nvPr/>
        </p:nvSpPr>
        <p:spPr>
          <a:xfrm>
            <a:off x="0" y="3679200"/>
            <a:ext cx="1464120" cy="1464120"/>
          </a:xfrm>
          <a:prstGeom prst="rtTriangle">
            <a:avLst/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4"/>
          <p:cNvPicPr preferRelativeResize="0"/>
          <p:nvPr/>
        </p:nvPicPr>
        <p:blipFill rotWithShape="1">
          <a:blip r:embed="rId4">
            <a:alphaModFix/>
          </a:blip>
          <a:srcRect l="21345" t="11540" r="59859" b="45872"/>
          <a:stretch/>
        </p:blipFill>
        <p:spPr>
          <a:xfrm>
            <a:off x="220320" y="4510440"/>
            <a:ext cx="404640" cy="4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/>
          <p:nvPr/>
        </p:nvSpPr>
        <p:spPr>
          <a:xfrm>
            <a:off x="1698840" y="1975680"/>
            <a:ext cx="5745960" cy="1191960"/>
          </a:xfrm>
          <a:prstGeom prst="roundRect">
            <a:avLst>
              <a:gd name="adj" fmla="val 17090"/>
            </a:avLst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0" i="0" u="none" strike="noStrike" cap="none">
                <a:solidFill>
                  <a:srgbClr val="F0E8DB"/>
                </a:solidFill>
                <a:latin typeface="Arial"/>
                <a:ea typeface="Arial"/>
                <a:cs typeface="Arial"/>
                <a:sym typeface="Arial"/>
              </a:rPr>
              <a:t>ANÁLISE DE MATÉRIAS</a:t>
            </a: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5" name="Google Shape;255;p4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256" name="Google Shape;256;p4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4968" y="1273563"/>
            <a:ext cx="5496500" cy="330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/>
          <p:cNvPicPr preferRelativeResize="0"/>
          <p:nvPr/>
        </p:nvPicPr>
        <p:blipFill rotWithShape="1">
          <a:blip r:embed="rId4">
            <a:alphaModFix/>
          </a:blip>
          <a:srcRect b="88210"/>
          <a:stretch/>
        </p:blipFill>
        <p:spPr>
          <a:xfrm>
            <a:off x="0" y="0"/>
            <a:ext cx="9144000" cy="60516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"/>
          <p:cNvSpPr/>
          <p:nvPr/>
        </p:nvSpPr>
        <p:spPr>
          <a:xfrm>
            <a:off x="2162880" y="336600"/>
            <a:ext cx="4837320" cy="703800"/>
          </a:xfrm>
          <a:prstGeom prst="snip2DiagRect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Ensejadas pela </a:t>
            </a:r>
            <a:r>
              <a:rPr lang="pt-BR" sz="2000" b="1">
                <a:solidFill>
                  <a:srgbClr val="DB5F30"/>
                </a:solidFill>
              </a:rPr>
              <a:t>a</a:t>
            </a:r>
            <a:r>
              <a:rPr lang="pt-BR" sz="2000" b="1" i="0" u="none" strike="noStrike" cap="none">
                <a:solidFill>
                  <a:srgbClr val="DB5F30"/>
                </a:solidFill>
                <a:latin typeface="Arial"/>
                <a:ea typeface="Arial"/>
                <a:cs typeface="Arial"/>
                <a:sym typeface="Arial"/>
              </a:rPr>
              <a:t>ssessoria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5"/>
          <p:cNvSpPr/>
          <p:nvPr/>
        </p:nvSpPr>
        <p:spPr>
          <a:xfrm rot="-5400000">
            <a:off x="2518858" y="-1206439"/>
            <a:ext cx="3708720" cy="8269357"/>
          </a:xfrm>
          <a:prstGeom prst="roundRect">
            <a:avLst>
              <a:gd name="adj" fmla="val 5575"/>
            </a:avLst>
          </a:prstGeom>
          <a:solidFill>
            <a:srgbClr val="F0E8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"/>
          <p:cNvSpPr/>
          <p:nvPr/>
        </p:nvSpPr>
        <p:spPr>
          <a:xfrm rot="-5400000">
            <a:off x="8078760" y="4078800"/>
            <a:ext cx="1068120" cy="1061280"/>
          </a:xfrm>
          <a:prstGeom prst="rtTriangle">
            <a:avLst/>
          </a:prstGeom>
          <a:solidFill>
            <a:srgbClr val="DB5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5"/>
          <p:cNvPicPr preferRelativeResize="0"/>
          <p:nvPr/>
        </p:nvPicPr>
        <p:blipFill rotWithShape="1">
          <a:blip r:embed="rId5">
            <a:alphaModFix/>
          </a:blip>
          <a:srcRect l="21345" t="11540" r="59859" b="45872"/>
          <a:stretch/>
        </p:blipFill>
        <p:spPr>
          <a:xfrm>
            <a:off x="8631360" y="4621320"/>
            <a:ext cx="404640" cy="412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5"/>
          <p:cNvGrpSpPr/>
          <p:nvPr/>
        </p:nvGrpSpPr>
        <p:grpSpPr>
          <a:xfrm>
            <a:off x="-423720" y="0"/>
            <a:ext cx="255960" cy="1489320"/>
            <a:chOff x="-423720" y="0"/>
            <a:chExt cx="255960" cy="1489320"/>
          </a:xfrm>
        </p:grpSpPr>
        <p:sp>
          <p:nvSpPr>
            <p:cNvPr id="272" name="Google Shape;272;p5"/>
            <p:cNvSpPr/>
            <p:nvPr/>
          </p:nvSpPr>
          <p:spPr>
            <a:xfrm>
              <a:off x="-423720" y="0"/>
              <a:ext cx="255960" cy="255960"/>
            </a:xfrm>
            <a:prstGeom prst="ellipse">
              <a:avLst/>
            </a:prstGeom>
            <a:solidFill>
              <a:srgbClr val="DB5F3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-423720" y="945000"/>
              <a:ext cx="255960" cy="255960"/>
            </a:xfrm>
            <a:prstGeom prst="ellipse">
              <a:avLst/>
            </a:prstGeom>
            <a:solidFill>
              <a:srgbClr val="E4D7C6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-423720" y="1233360"/>
              <a:ext cx="255960" cy="255960"/>
            </a:xfrm>
            <a:prstGeom prst="ellipse">
              <a:avLst/>
            </a:prstGeom>
            <a:solidFill>
              <a:srgbClr val="F0E8DB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-423720" y="316440"/>
              <a:ext cx="255960" cy="255960"/>
            </a:xfrm>
            <a:prstGeom prst="ellipse">
              <a:avLst/>
            </a:prstGeom>
            <a:solidFill>
              <a:srgbClr val="F49520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-423720" y="632880"/>
              <a:ext cx="255960" cy="255960"/>
            </a:xfrm>
            <a:prstGeom prst="ellipse">
              <a:avLst/>
            </a:prstGeom>
            <a:solidFill>
              <a:srgbClr val="FEDD15"/>
            </a:solidFill>
            <a:ln>
              <a:noFill/>
            </a:ln>
          </p:spPr>
          <p:txBody>
            <a:bodyPr spcFirstLastPara="1" wrap="square" lIns="91425" tIns="90350" rIns="91425" bIns="90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5" title="Captura de tela 2025-05-23 12052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4975" y="1294156"/>
            <a:ext cx="5496500" cy="3268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1408</Words>
  <Application>Microsoft Office PowerPoint</Application>
  <PresentationFormat>Apresentação na tela (16:9)</PresentationFormat>
  <Paragraphs>140</Paragraphs>
  <Slides>33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Source Sans Pro</vt:lpstr>
      <vt:lpstr>Arial</vt:lpstr>
      <vt:lpstr>Arial Black</vt:lpstr>
      <vt:lpstr>Calibri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Dupla</dc:creator>
  <cp:lastModifiedBy>Gabriel Canuto</cp:lastModifiedBy>
  <cp:revision>7</cp:revision>
  <dcterms:modified xsi:type="dcterms:W3CDTF">2025-06-19T13:02:34Z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Apresentação na tela (16:9)</vt:lpwstr>
  </property>
  <property fmtid="{D5CDD505-2E9C-101B-9397-08002B2CF9AE}" pid="4" name="Slides">
    <vt:i4>18</vt:i4>
  </property>
</Properties>
</file>